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8" r:id="rId2"/>
    <p:sldId id="758" r:id="rId3"/>
    <p:sldId id="753" r:id="rId4"/>
    <p:sldId id="774" r:id="rId5"/>
    <p:sldId id="593" r:id="rId6"/>
    <p:sldId id="749" r:id="rId7"/>
    <p:sldId id="771" r:id="rId8"/>
    <p:sldId id="751" r:id="rId9"/>
    <p:sldId id="762" r:id="rId10"/>
    <p:sldId id="750" r:id="rId11"/>
    <p:sldId id="755" r:id="rId12"/>
    <p:sldId id="756" r:id="rId13"/>
    <p:sldId id="763" r:id="rId14"/>
    <p:sldId id="647" r:id="rId15"/>
    <p:sldId id="764" r:id="rId16"/>
    <p:sldId id="765" r:id="rId17"/>
    <p:sldId id="766" r:id="rId18"/>
    <p:sldId id="767" r:id="rId19"/>
    <p:sldId id="768" r:id="rId20"/>
    <p:sldId id="770" r:id="rId21"/>
    <p:sldId id="769" r:id="rId22"/>
    <p:sldId id="688" r:id="rId23"/>
    <p:sldId id="754" r:id="rId24"/>
    <p:sldId id="773" r:id="rId25"/>
    <p:sldId id="772" r:id="rId26"/>
    <p:sldId id="685" r:id="rId27"/>
    <p:sldId id="641" r:id="rId28"/>
    <p:sldId id="775" r:id="rId29"/>
    <p:sldId id="668" r:id="rId30"/>
    <p:sldId id="552" r:id="rId31"/>
    <p:sldId id="708" r:id="rId32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A66"/>
    <a:srgbClr val="343B79"/>
    <a:srgbClr val="7E0000"/>
    <a:srgbClr val="DAE389"/>
    <a:srgbClr val="C4D241"/>
    <a:srgbClr val="7E0039"/>
    <a:srgbClr val="F2F2F2"/>
    <a:srgbClr val="033380"/>
    <a:srgbClr val="B8CB33"/>
    <a:srgbClr val="D85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52" autoAdjust="0"/>
    <p:restoredTop sz="98201" autoAdjust="0"/>
  </p:normalViewPr>
  <p:slideViewPr>
    <p:cSldViewPr snapToObjects="1">
      <p:cViewPr>
        <p:scale>
          <a:sx n="75" d="100"/>
          <a:sy n="75" d="100"/>
        </p:scale>
        <p:origin x="-88" y="232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22265966754156"/>
          <c:y val="6.5671641791044774E-2"/>
          <c:w val="0.86117432195975507"/>
          <c:h val="0.73731343283582085"/>
        </c:manualLayout>
      </c:layout>
      <c:lineChart>
        <c:grouping val="standard"/>
        <c:varyColors val="0"/>
        <c:ser>
          <c:idx val="2"/>
          <c:order val="0"/>
          <c:tx>
            <c:strRef>
              <c:f>'Fig 4 doorsn. leeftijd en sexe'!$A$1</c:f>
              <c:strCache>
                <c:ptCount val="1"/>
                <c:pt idx="0">
                  <c:v>Men</c:v>
                </c:pt>
              </c:strCache>
            </c:strRef>
          </c:tx>
          <c:spPr>
            <a:ln w="23554">
              <a:solidFill>
                <a:srgbClr val="80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'Fig 4 doorsn. leeftijd en sexe'!$B$4:$B$16</c:f>
              <c:strCache>
                <c:ptCount val="13"/>
                <c:pt idx="0">
                  <c:v>0 - 5 year</c:v>
                </c:pt>
                <c:pt idx="1">
                  <c:v>6 - 11 year</c:v>
                </c:pt>
                <c:pt idx="2">
                  <c:v>12 - 14 year</c:v>
                </c:pt>
                <c:pt idx="3">
                  <c:v>15 - 17 year</c:v>
                </c:pt>
                <c:pt idx="4">
                  <c:v>18 - 19 year</c:v>
                </c:pt>
                <c:pt idx="5">
                  <c:v>20 - 24 year</c:v>
                </c:pt>
                <c:pt idx="6">
                  <c:v>25 - 29 year</c:v>
                </c:pt>
                <c:pt idx="7">
                  <c:v>30 - 39 year</c:v>
                </c:pt>
                <c:pt idx="8">
                  <c:v>40 - 49 year</c:v>
                </c:pt>
                <c:pt idx="9">
                  <c:v>50 - 59 year</c:v>
                </c:pt>
                <c:pt idx="10">
                  <c:v>60 - 64 year</c:v>
                </c:pt>
                <c:pt idx="11">
                  <c:v>65 - 74 year</c:v>
                </c:pt>
                <c:pt idx="12">
                  <c:v>75 + </c:v>
                </c:pt>
              </c:strCache>
            </c:strRef>
          </c:cat>
          <c:val>
            <c:numRef>
              <c:f>'Fig 4 doorsn. leeftijd en sexe'!$I$4:$I$16</c:f>
              <c:numCache>
                <c:formatCode>0.00</c:formatCode>
                <c:ptCount val="13"/>
                <c:pt idx="0">
                  <c:v>29.576848000000002</c:v>
                </c:pt>
                <c:pt idx="1">
                  <c:v>58.695079999999997</c:v>
                </c:pt>
                <c:pt idx="2">
                  <c:v>97.286200999999991</c:v>
                </c:pt>
                <c:pt idx="3">
                  <c:v>341.698329</c:v>
                </c:pt>
                <c:pt idx="4">
                  <c:v>189.38165499999999</c:v>
                </c:pt>
                <c:pt idx="5">
                  <c:v>136.68279100000001</c:v>
                </c:pt>
                <c:pt idx="6">
                  <c:v>80.556113000000011</c:v>
                </c:pt>
                <c:pt idx="7">
                  <c:v>56.482861</c:v>
                </c:pt>
                <c:pt idx="8">
                  <c:v>45.664982999999999</c:v>
                </c:pt>
                <c:pt idx="9">
                  <c:v>41.102287999999994</c:v>
                </c:pt>
                <c:pt idx="10">
                  <c:v>44.685356000000006</c:v>
                </c:pt>
                <c:pt idx="11">
                  <c:v>78.498416000000006</c:v>
                </c:pt>
                <c:pt idx="12">
                  <c:v>217.34463399999999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'Fig 4 doorsn. leeftijd en sexe'!$A$20</c:f>
              <c:strCache>
                <c:ptCount val="1"/>
                <c:pt idx="0">
                  <c:v>Women</c:v>
                </c:pt>
              </c:strCache>
            </c:strRef>
          </c:tx>
          <c:spPr>
            <a:ln w="23554">
              <a:solidFill>
                <a:srgbClr val="808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808000"/>
              </a:solidFill>
              <a:ln>
                <a:solidFill>
                  <a:srgbClr val="808000"/>
                </a:solidFill>
                <a:prstDash val="solid"/>
              </a:ln>
            </c:spPr>
          </c:marker>
          <c:cat>
            <c:strRef>
              <c:f>'Fig 4 doorsn. leeftijd en sexe'!$B$4:$B$16</c:f>
              <c:strCache>
                <c:ptCount val="13"/>
                <c:pt idx="0">
                  <c:v>0 - 5 year</c:v>
                </c:pt>
                <c:pt idx="1">
                  <c:v>6 - 11 year</c:v>
                </c:pt>
                <c:pt idx="2">
                  <c:v>12 - 14 year</c:v>
                </c:pt>
                <c:pt idx="3">
                  <c:v>15 - 17 year</c:v>
                </c:pt>
                <c:pt idx="4">
                  <c:v>18 - 19 year</c:v>
                </c:pt>
                <c:pt idx="5">
                  <c:v>20 - 24 year</c:v>
                </c:pt>
                <c:pt idx="6">
                  <c:v>25 - 29 year</c:v>
                </c:pt>
                <c:pt idx="7">
                  <c:v>30 - 39 year</c:v>
                </c:pt>
                <c:pt idx="8">
                  <c:v>40 - 49 year</c:v>
                </c:pt>
                <c:pt idx="9">
                  <c:v>50 - 59 year</c:v>
                </c:pt>
                <c:pt idx="10">
                  <c:v>60 - 64 year</c:v>
                </c:pt>
                <c:pt idx="11">
                  <c:v>65 - 74 year</c:v>
                </c:pt>
                <c:pt idx="12">
                  <c:v>75 + </c:v>
                </c:pt>
              </c:strCache>
            </c:strRef>
          </c:cat>
          <c:val>
            <c:numRef>
              <c:f>'Fig 4 doorsn. leeftijd en sexe'!$I$23:$I$35</c:f>
              <c:numCache>
                <c:formatCode>0.00</c:formatCode>
                <c:ptCount val="13"/>
                <c:pt idx="0">
                  <c:v>18.122909</c:v>
                </c:pt>
                <c:pt idx="1">
                  <c:v>35.316490000000002</c:v>
                </c:pt>
                <c:pt idx="2">
                  <c:v>79.183261000000002</c:v>
                </c:pt>
                <c:pt idx="3">
                  <c:v>157.42349100000001</c:v>
                </c:pt>
                <c:pt idx="4">
                  <c:v>92.650455999999991</c:v>
                </c:pt>
                <c:pt idx="5">
                  <c:v>72.731195999999997</c:v>
                </c:pt>
                <c:pt idx="6">
                  <c:v>49.818188999999997</c:v>
                </c:pt>
                <c:pt idx="7">
                  <c:v>43.288296000000003</c:v>
                </c:pt>
                <c:pt idx="8">
                  <c:v>40.605750999999998</c:v>
                </c:pt>
                <c:pt idx="9">
                  <c:v>42.998613000000006</c:v>
                </c:pt>
                <c:pt idx="10">
                  <c:v>54.744160000000001</c:v>
                </c:pt>
                <c:pt idx="11">
                  <c:v>95.127524999999991</c:v>
                </c:pt>
                <c:pt idx="12">
                  <c:v>190.15170599999999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389568"/>
        <c:axId val="122531840"/>
      </c:lineChart>
      <c:catAx>
        <c:axId val="115389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81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nl-NL" dirty="0"/>
                  <a:t>Age categories</a:t>
                </a:r>
              </a:p>
            </c:rich>
          </c:tx>
          <c:layout>
            <c:manualLayout>
              <c:xMode val="edge"/>
              <c:yMode val="edge"/>
              <c:x val="0.47153018372703415"/>
              <c:y val="0.92608327824115577"/>
            </c:manualLayout>
          </c:layout>
          <c:overlay val="0"/>
          <c:spPr>
            <a:noFill/>
            <a:ln w="2355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1777">
            <a:solidFill>
              <a:srgbClr val="000080"/>
            </a:solidFill>
            <a:prstDash val="solid"/>
          </a:ln>
        </c:spPr>
        <c:txPr>
          <a:bodyPr rot="0" vert="horz"/>
          <a:lstStyle/>
          <a:p>
            <a:pPr>
              <a:defRPr sz="881" b="0" i="0" u="none" strike="noStrike" baseline="0">
                <a:solidFill>
                  <a:srgbClr val="00008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225318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225318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81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nl-NL" dirty="0"/>
                  <a:t>Severe injured/</a:t>
                </a:r>
                <a:r>
                  <a:rPr lang="nl-NL" dirty="0" err="1"/>
                  <a:t>billion</a:t>
                </a:r>
                <a:r>
                  <a:rPr lang="nl-NL" dirty="0"/>
                  <a:t> </a:t>
                </a:r>
                <a:r>
                  <a:rPr lang="nl-NL" dirty="0" err="1"/>
                  <a:t>travellers</a:t>
                </a:r>
                <a:r>
                  <a:rPr lang="nl-NL" dirty="0"/>
                  <a:t> km</a:t>
                </a:r>
              </a:p>
            </c:rich>
          </c:tx>
          <c:layout>
            <c:manualLayout>
              <c:xMode val="edge"/>
              <c:yMode val="edge"/>
              <c:x val="4.4680664916885403E-3"/>
              <c:y val="0.1039291288190954"/>
            </c:manualLayout>
          </c:layout>
          <c:overlay val="0"/>
          <c:spPr>
            <a:noFill/>
            <a:ln w="23554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1777">
            <a:solidFill>
              <a:srgbClr val="000080"/>
            </a:solidFill>
            <a:prstDash val="solid"/>
          </a:ln>
        </c:spPr>
        <c:txPr>
          <a:bodyPr rot="0" vert="horz"/>
          <a:lstStyle/>
          <a:p>
            <a:pPr>
              <a:defRPr sz="881" b="0" i="0" u="none" strike="noStrike" baseline="0">
                <a:solidFill>
                  <a:srgbClr val="00008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15389568"/>
        <c:crosses val="autoZero"/>
        <c:crossBetween val="between"/>
      </c:valAx>
      <c:spPr>
        <a:noFill/>
        <a:ln w="23554">
          <a:noFill/>
        </a:ln>
      </c:spPr>
    </c:plotArea>
    <c:legend>
      <c:legendPos val="r"/>
      <c:layout>
        <c:manualLayout>
          <c:xMode val="edge"/>
          <c:yMode val="edge"/>
          <c:x val="0.64590747330960852"/>
          <c:y val="0.2417910447761194"/>
          <c:w val="0.15480427046263345"/>
          <c:h val="0.14328358208955225"/>
        </c:manualLayout>
      </c:layout>
      <c:overlay val="0"/>
      <c:spPr>
        <a:noFill/>
        <a:ln w="2944">
          <a:solidFill>
            <a:srgbClr val="000000"/>
          </a:solidFill>
          <a:prstDash val="solid"/>
        </a:ln>
      </c:spPr>
      <c:txPr>
        <a:bodyPr/>
        <a:lstStyle/>
        <a:p>
          <a:pPr>
            <a:defRPr sz="807" b="0" i="0" u="none" strike="noStrike" baseline="0">
              <a:solidFill>
                <a:srgbClr val="00008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19999999999999"/>
          <c:y val="3.3591731266149873E-2"/>
          <c:w val="0.86480000000000001"/>
          <c:h val="0.80232558139534882"/>
        </c:manualLayout>
      </c:layout>
      <c:scatterChart>
        <c:scatterStyle val="lineMarker"/>
        <c:varyColors val="0"/>
        <c:ser>
          <c:idx val="0"/>
          <c:order val="0"/>
          <c:tx>
            <c:v>continuation of decrease in risk scenario</c:v>
          </c:tx>
          <c:spPr>
            <a:ln w="13766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effectschatting!$B$108:$V$108</c:f>
              <c:numCache>
                <c:formatCode>General</c:formatCode>
                <c:ptCount val="21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</c:numCache>
            </c:numRef>
          </c:xVal>
          <c:yVal>
            <c:numRef>
              <c:f>effectschatting!$B$114:$V$114</c:f>
              <c:numCache>
                <c:formatCode>0</c:formatCode>
                <c:ptCount val="21"/>
                <c:pt idx="0">
                  <c:v>1371</c:v>
                </c:pt>
                <c:pt idx="1">
                  <c:v>1237</c:v>
                </c:pt>
                <c:pt idx="2">
                  <c:v>1311</c:v>
                </c:pt>
                <c:pt idx="3">
                  <c:v>1248</c:v>
                </c:pt>
                <c:pt idx="4">
                  <c:v>1150</c:v>
                </c:pt>
                <c:pt idx="5">
                  <c:v>1135</c:v>
                </c:pt>
                <c:pt idx="6">
                  <c:v>1122</c:v>
                </c:pt>
                <c:pt idx="7">
                  <c:v>1161</c:v>
                </c:pt>
                <c:pt idx="8">
                  <c:v>1223</c:v>
                </c:pt>
                <c:pt idx="9">
                  <c:v>1080</c:v>
                </c:pt>
                <c:pt idx="10">
                  <c:v>1044</c:v>
                </c:pt>
                <c:pt idx="11">
                  <c:v>1063.5092867192943</c:v>
                </c:pt>
                <c:pt idx="12">
                  <c:v>1025.5762489958797</c:v>
                </c:pt>
                <c:pt idx="13">
                  <c:v>1005.3458114963335</c:v>
                </c:pt>
                <c:pt idx="14">
                  <c:v>996.78056459027243</c:v>
                </c:pt>
                <c:pt idx="15">
                  <c:v>984.31338484691071</c:v>
                </c:pt>
                <c:pt idx="16">
                  <c:v>1002.2549505744871</c:v>
                </c:pt>
                <c:pt idx="17">
                  <c:v>999.48454420323685</c:v>
                </c:pt>
                <c:pt idx="18">
                  <c:v>1013.2335412074979</c:v>
                </c:pt>
                <c:pt idx="19">
                  <c:v>962.41837206034563</c:v>
                </c:pt>
                <c:pt idx="20">
                  <c:v>933.98551659818986</c:v>
                </c:pt>
              </c:numCache>
            </c:numRef>
          </c:yVal>
          <c:smooth val="0"/>
        </c:ser>
        <c:ser>
          <c:idx val="1"/>
          <c:order val="1"/>
          <c:tx>
            <c:v>actual development</c:v>
          </c:tx>
          <c:spPr>
            <a:ln w="13766">
              <a:solidFill>
                <a:srgbClr val="99CC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99CC00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effectschatting!$B$108:$V$108</c:f>
              <c:numCache>
                <c:formatCode>General</c:formatCode>
                <c:ptCount val="21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</c:numCache>
            </c:numRef>
          </c:xVal>
          <c:yVal>
            <c:numRef>
              <c:f>effectschatting!$B$117:$V$117</c:f>
              <c:numCache>
                <c:formatCode>#,##0</c:formatCode>
                <c:ptCount val="21"/>
                <c:pt idx="0">
                  <c:v>1371</c:v>
                </c:pt>
                <c:pt idx="1">
                  <c:v>1237</c:v>
                </c:pt>
                <c:pt idx="2">
                  <c:v>1311</c:v>
                </c:pt>
                <c:pt idx="3">
                  <c:v>1248</c:v>
                </c:pt>
                <c:pt idx="4">
                  <c:v>1150</c:v>
                </c:pt>
                <c:pt idx="5">
                  <c:v>1135</c:v>
                </c:pt>
                <c:pt idx="6">
                  <c:v>1122</c:v>
                </c:pt>
                <c:pt idx="7">
                  <c:v>1161</c:v>
                </c:pt>
                <c:pt idx="8">
                  <c:v>1223</c:v>
                </c:pt>
                <c:pt idx="9">
                  <c:v>1080</c:v>
                </c:pt>
                <c:pt idx="10">
                  <c:v>1044</c:v>
                </c:pt>
                <c:pt idx="11">
                  <c:v>985</c:v>
                </c:pt>
                <c:pt idx="12">
                  <c:v>969</c:v>
                </c:pt>
                <c:pt idx="13">
                  <c:v>973</c:v>
                </c:pt>
                <c:pt idx="14">
                  <c:v>893</c:v>
                </c:pt>
                <c:pt idx="15">
                  <c:v>905</c:v>
                </c:pt>
                <c:pt idx="16">
                  <c:v>902</c:v>
                </c:pt>
                <c:pt idx="17">
                  <c:v>744</c:v>
                </c:pt>
                <c:pt idx="18">
                  <c:v>685</c:v>
                </c:pt>
                <c:pt idx="19">
                  <c:v>668</c:v>
                </c:pt>
                <c:pt idx="20">
                  <c:v>638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456512"/>
        <c:axId val="114134400"/>
      </c:scatterChart>
      <c:valAx>
        <c:axId val="99456512"/>
        <c:scaling>
          <c:orientation val="minMax"/>
          <c:max val="2007"/>
          <c:min val="1997"/>
        </c:scaling>
        <c:delete val="0"/>
        <c:axPos val="b"/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nl-NL"/>
                  <a:t>Year</a:t>
                </a:r>
              </a:p>
            </c:rich>
          </c:tx>
          <c:layout>
            <c:manualLayout>
              <c:xMode val="edge"/>
              <c:yMode val="edge"/>
              <c:x val="0.51520000567253688"/>
              <c:y val="0.9108527262849998"/>
            </c:manualLayout>
          </c:layout>
          <c:overlay val="0"/>
          <c:spPr>
            <a:noFill/>
            <a:ln w="1376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8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114134400"/>
        <c:crosses val="autoZero"/>
        <c:crossBetween val="midCat"/>
        <c:majorUnit val="2"/>
        <c:minorUnit val="0.4"/>
      </c:valAx>
      <c:valAx>
        <c:axId val="114134400"/>
        <c:scaling>
          <c:orientation val="minMax"/>
        </c:scaling>
        <c:delete val="0"/>
        <c:axPos val="l"/>
        <c:majorGridlines>
          <c:spPr>
            <a:ln w="172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casualties (12 years and older)</a:t>
                </a:r>
              </a:p>
            </c:rich>
          </c:tx>
          <c:layout>
            <c:manualLayout>
              <c:xMode val="edge"/>
              <c:yMode val="edge"/>
              <c:x val="4.1671873878233682E-3"/>
              <c:y val="6.5891463180652352E-2"/>
            </c:manualLayout>
          </c:layout>
          <c:overlay val="0"/>
          <c:spPr>
            <a:noFill/>
            <a:ln w="13766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7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8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99456512"/>
        <c:crossesAt val="1985"/>
        <c:crossBetween val="midCat"/>
      </c:valAx>
      <c:spPr>
        <a:noFill/>
        <a:ln w="1721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93363329583802"/>
          <c:y val="5.503731343283582E-2"/>
          <c:w val="0.33970753655793023"/>
          <c:h val="0.17257462686567165"/>
        </c:manualLayout>
      </c:layout>
      <c:overlay val="0"/>
      <c:spPr>
        <a:solidFill>
          <a:srgbClr val="FFFFFF"/>
        </a:solidFill>
        <a:ln w="1721">
          <a:solidFill>
            <a:srgbClr val="000000"/>
          </a:solidFill>
          <a:prstDash val="solid"/>
        </a:ln>
      </c:spPr>
      <c:txPr>
        <a:bodyPr/>
        <a:lstStyle/>
        <a:p>
          <a:pPr>
            <a:defRPr sz="97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6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7EB15-DC67-4ED5-BD7A-E67FF4BE4636}" type="doc">
      <dgm:prSet loTypeId="urn:microsoft.com/office/officeart/2005/8/layout/arrow2" loCatId="process" qsTypeId="urn:microsoft.com/office/officeart/2005/8/quickstyle/simple4" qsCatId="simple" csTypeId="urn:microsoft.com/office/officeart/2005/8/colors/accent1_4" csCatId="accent1" phldr="1"/>
      <dgm:spPr/>
    </dgm:pt>
    <dgm:pt modelId="{A9C8E867-58AF-40A1-ACB9-61953C3F130A}">
      <dgm:prSet phldrT="[Tekst]"/>
      <dgm:spPr/>
      <dgm:t>
        <a:bodyPr/>
        <a:lstStyle/>
        <a:p>
          <a:r>
            <a:rPr lang="nl-NL" dirty="0" smtClean="0">
              <a:solidFill>
                <a:srgbClr val="002060"/>
              </a:solidFill>
            </a:rPr>
            <a:t>1900-1950</a:t>
          </a:r>
        </a:p>
        <a:p>
          <a:r>
            <a:rPr lang="nl-NL" dirty="0" err="1" smtClean="0">
              <a:solidFill>
                <a:srgbClr val="002060"/>
              </a:solidFill>
            </a:rPr>
            <a:t>Individual</a:t>
          </a:r>
          <a:r>
            <a:rPr lang="nl-NL" dirty="0" smtClean="0">
              <a:solidFill>
                <a:srgbClr val="002060"/>
              </a:solidFill>
            </a:rPr>
            <a:t> </a:t>
          </a:r>
          <a:r>
            <a:rPr lang="nl-NL" dirty="0" err="1" smtClean="0">
              <a:solidFill>
                <a:srgbClr val="002060"/>
              </a:solidFill>
            </a:rPr>
            <a:t>blame</a:t>
          </a:r>
          <a:r>
            <a:rPr lang="nl-NL" dirty="0" smtClean="0">
              <a:solidFill>
                <a:srgbClr val="002060"/>
              </a:solidFill>
            </a:rPr>
            <a:t> culture: </a:t>
          </a:r>
        </a:p>
        <a:p>
          <a:r>
            <a:rPr lang="nl-NL" dirty="0" smtClean="0">
              <a:solidFill>
                <a:srgbClr val="002060"/>
              </a:solidFill>
            </a:rPr>
            <a:t>- Bad </a:t>
          </a:r>
          <a:r>
            <a:rPr lang="nl-NL" dirty="0" err="1" smtClean="0">
              <a:solidFill>
                <a:srgbClr val="002060"/>
              </a:solidFill>
            </a:rPr>
            <a:t>luck</a:t>
          </a:r>
          <a:r>
            <a:rPr lang="nl-NL" dirty="0" smtClean="0">
              <a:solidFill>
                <a:srgbClr val="002060"/>
              </a:solidFill>
            </a:rPr>
            <a:t> (1900 </a:t>
          </a:r>
          <a:r>
            <a:rPr lang="nl-NL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dirty="0" smtClean="0">
              <a:solidFill>
                <a:srgbClr val="002060"/>
              </a:solidFill>
            </a:rPr>
            <a:t>)</a:t>
          </a:r>
        </a:p>
        <a:p>
          <a:r>
            <a:rPr lang="nl-NL" dirty="0" smtClean="0">
              <a:solidFill>
                <a:srgbClr val="002060"/>
              </a:solidFill>
            </a:rPr>
            <a:t>- Accident-</a:t>
          </a:r>
          <a:r>
            <a:rPr lang="nl-NL" dirty="0" err="1" smtClean="0">
              <a:solidFill>
                <a:srgbClr val="002060"/>
              </a:solidFill>
            </a:rPr>
            <a:t>prone</a:t>
          </a:r>
          <a:r>
            <a:rPr lang="nl-NL" dirty="0" smtClean="0">
              <a:solidFill>
                <a:srgbClr val="002060"/>
              </a:solidFill>
            </a:rPr>
            <a:t> drivers (1920 </a:t>
          </a:r>
          <a:r>
            <a:rPr lang="nl-NL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dirty="0" smtClean="0">
              <a:solidFill>
                <a:srgbClr val="002060"/>
              </a:solidFill>
            </a:rPr>
            <a:t>)</a:t>
          </a:r>
          <a:endParaRPr lang="nl-NL" dirty="0">
            <a:solidFill>
              <a:srgbClr val="002060"/>
            </a:solidFill>
          </a:endParaRPr>
        </a:p>
      </dgm:t>
    </dgm:pt>
    <dgm:pt modelId="{11D1E02E-DD45-4C20-816A-820BBE5A86A3}" type="parTrans" cxnId="{46418F3A-0489-4030-8D27-CF3EB6881408}">
      <dgm:prSet/>
      <dgm:spPr/>
      <dgm:t>
        <a:bodyPr/>
        <a:lstStyle/>
        <a:p>
          <a:endParaRPr lang="nl-NL"/>
        </a:p>
      </dgm:t>
    </dgm:pt>
    <dgm:pt modelId="{3138C13A-B98D-41CA-A226-05BFDD5C2173}" type="sibTrans" cxnId="{46418F3A-0489-4030-8D27-CF3EB6881408}">
      <dgm:prSet/>
      <dgm:spPr/>
      <dgm:t>
        <a:bodyPr/>
        <a:lstStyle/>
        <a:p>
          <a:endParaRPr lang="nl-NL"/>
        </a:p>
      </dgm:t>
    </dgm:pt>
    <dgm:pt modelId="{F5AAA7B9-7155-4EDB-ADE4-934ACAAE4F27}">
      <dgm:prSet phldrT="[Tekst]"/>
      <dgm:spPr/>
      <dgm:t>
        <a:bodyPr/>
        <a:lstStyle/>
        <a:p>
          <a:r>
            <a:rPr lang="nl-NL" dirty="0" smtClean="0">
              <a:solidFill>
                <a:srgbClr val="002060"/>
              </a:solidFill>
            </a:rPr>
            <a:t>1950-1985</a:t>
          </a:r>
        </a:p>
        <a:p>
          <a:r>
            <a:rPr lang="nl-NL" dirty="0" err="1" smtClean="0">
              <a:solidFill>
                <a:srgbClr val="002060"/>
              </a:solidFill>
            </a:rPr>
            <a:t>Risks</a:t>
          </a:r>
          <a:r>
            <a:rPr lang="nl-NL" dirty="0" smtClean="0">
              <a:solidFill>
                <a:srgbClr val="002060"/>
              </a:solidFill>
            </a:rPr>
            <a:t> in man, </a:t>
          </a:r>
          <a:r>
            <a:rPr lang="nl-NL" dirty="0" err="1" smtClean="0">
              <a:solidFill>
                <a:srgbClr val="002060"/>
              </a:solidFill>
            </a:rPr>
            <a:t>road</a:t>
          </a:r>
          <a:r>
            <a:rPr lang="nl-NL" dirty="0" smtClean="0">
              <a:solidFill>
                <a:srgbClr val="002060"/>
              </a:solidFill>
            </a:rPr>
            <a:t>, vehicle:</a:t>
          </a:r>
        </a:p>
        <a:p>
          <a:r>
            <a:rPr lang="nl-NL" dirty="0" smtClean="0">
              <a:solidFill>
                <a:srgbClr val="002060"/>
              </a:solidFill>
            </a:rPr>
            <a:t>- Single </a:t>
          </a:r>
          <a:r>
            <a:rPr lang="nl-NL" dirty="0" err="1" smtClean="0">
              <a:solidFill>
                <a:srgbClr val="002060"/>
              </a:solidFill>
            </a:rPr>
            <a:t>cause</a:t>
          </a:r>
          <a:r>
            <a:rPr lang="nl-NL" dirty="0" smtClean="0">
              <a:solidFill>
                <a:srgbClr val="002060"/>
              </a:solidFill>
            </a:rPr>
            <a:t> approach (1950 </a:t>
          </a:r>
          <a:r>
            <a:rPr lang="nl-NL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dirty="0" smtClean="0">
              <a:solidFill>
                <a:srgbClr val="002060"/>
              </a:solidFill>
            </a:rPr>
            <a:t>)</a:t>
          </a:r>
        </a:p>
        <a:p>
          <a:r>
            <a:rPr lang="nl-NL" dirty="0" smtClean="0">
              <a:solidFill>
                <a:srgbClr val="002060"/>
              </a:solidFill>
            </a:rPr>
            <a:t>- Multiple </a:t>
          </a:r>
          <a:r>
            <a:rPr lang="nl-NL" dirty="0" err="1" smtClean="0">
              <a:solidFill>
                <a:srgbClr val="002060"/>
              </a:solidFill>
            </a:rPr>
            <a:t>cause</a:t>
          </a:r>
          <a:r>
            <a:rPr lang="nl-NL" dirty="0" smtClean="0">
              <a:solidFill>
                <a:srgbClr val="002060"/>
              </a:solidFill>
            </a:rPr>
            <a:t> approach (1960 </a:t>
          </a:r>
          <a:r>
            <a:rPr lang="nl-NL" dirty="0" smtClean="0">
              <a:solidFill>
                <a:srgbClr val="002060"/>
              </a:solidFill>
              <a:sym typeface="Wingdings" panose="05000000000000000000" pitchFamily="2" charset="2"/>
            </a:rPr>
            <a:t>)</a:t>
          </a:r>
          <a:endParaRPr lang="nl-NL" dirty="0">
            <a:solidFill>
              <a:srgbClr val="002060"/>
            </a:solidFill>
          </a:endParaRPr>
        </a:p>
      </dgm:t>
    </dgm:pt>
    <dgm:pt modelId="{CD902CD8-0D1A-48A0-86CC-6DB479B4D268}" type="parTrans" cxnId="{CA92903C-1107-493A-BEE4-1E6BE7110EBD}">
      <dgm:prSet/>
      <dgm:spPr/>
      <dgm:t>
        <a:bodyPr/>
        <a:lstStyle/>
        <a:p>
          <a:endParaRPr lang="nl-NL"/>
        </a:p>
      </dgm:t>
    </dgm:pt>
    <dgm:pt modelId="{EFA693AD-E4D7-4D54-8699-A21A06A9D899}" type="sibTrans" cxnId="{CA92903C-1107-493A-BEE4-1E6BE7110EBD}">
      <dgm:prSet/>
      <dgm:spPr/>
      <dgm:t>
        <a:bodyPr/>
        <a:lstStyle/>
        <a:p>
          <a:endParaRPr lang="nl-NL"/>
        </a:p>
      </dgm:t>
    </dgm:pt>
    <dgm:pt modelId="{45166BE6-6D6C-43CF-81D8-22789F9CF245}">
      <dgm:prSet phldrT="[Tekst]"/>
      <dgm:spPr/>
      <dgm:t>
        <a:bodyPr/>
        <a:lstStyle/>
        <a:p>
          <a:r>
            <a:rPr lang="nl-NL" dirty="0" smtClean="0">
              <a:solidFill>
                <a:srgbClr val="002060"/>
              </a:solidFill>
            </a:rPr>
            <a:t>1985 – </a:t>
          </a:r>
          <a:r>
            <a:rPr lang="nl-NL" dirty="0" err="1" smtClean="0">
              <a:solidFill>
                <a:srgbClr val="002060"/>
              </a:solidFill>
            </a:rPr>
            <a:t>now</a:t>
          </a:r>
          <a:endParaRPr lang="nl-NL" dirty="0" smtClean="0">
            <a:solidFill>
              <a:srgbClr val="002060"/>
            </a:solidFill>
          </a:endParaRPr>
        </a:p>
        <a:p>
          <a:r>
            <a:rPr lang="nl-NL" dirty="0" err="1" smtClean="0">
              <a:solidFill>
                <a:srgbClr val="002060"/>
              </a:solidFill>
            </a:rPr>
            <a:t>Integral</a:t>
          </a:r>
          <a:r>
            <a:rPr lang="nl-NL" dirty="0" smtClean="0">
              <a:solidFill>
                <a:srgbClr val="002060"/>
              </a:solidFill>
            </a:rPr>
            <a:t> safe system approach</a:t>
          </a:r>
        </a:p>
        <a:p>
          <a:r>
            <a:rPr lang="nl-NL" dirty="0" smtClean="0">
              <a:solidFill>
                <a:srgbClr val="002060"/>
              </a:solidFill>
            </a:rPr>
            <a:t>- </a:t>
          </a:r>
          <a:r>
            <a:rPr lang="nl-NL" dirty="0" err="1" smtClean="0">
              <a:solidFill>
                <a:srgbClr val="002060"/>
              </a:solidFill>
            </a:rPr>
            <a:t>Vision</a:t>
          </a:r>
          <a:r>
            <a:rPr lang="nl-NL" dirty="0" smtClean="0">
              <a:solidFill>
                <a:srgbClr val="002060"/>
              </a:solidFill>
            </a:rPr>
            <a:t> Zero</a:t>
          </a:r>
        </a:p>
        <a:p>
          <a:r>
            <a:rPr lang="nl-NL" dirty="0" smtClean="0">
              <a:solidFill>
                <a:srgbClr val="002060"/>
              </a:solidFill>
            </a:rPr>
            <a:t>- </a:t>
          </a:r>
          <a:r>
            <a:rPr lang="nl-NL" dirty="0" err="1" smtClean="0">
              <a:solidFill>
                <a:srgbClr val="002060"/>
              </a:solidFill>
            </a:rPr>
            <a:t>Sustainable</a:t>
          </a:r>
          <a:r>
            <a:rPr lang="nl-NL" dirty="0" smtClean="0">
              <a:solidFill>
                <a:srgbClr val="002060"/>
              </a:solidFill>
            </a:rPr>
            <a:t> Safety</a:t>
          </a:r>
          <a:endParaRPr lang="nl-NL" dirty="0">
            <a:solidFill>
              <a:srgbClr val="002060"/>
            </a:solidFill>
          </a:endParaRPr>
        </a:p>
      </dgm:t>
    </dgm:pt>
    <dgm:pt modelId="{75E4E52A-9D60-4361-8881-26334F1A432D}" type="parTrans" cxnId="{58D6CD18-5E08-4390-AD80-94EAC581585A}">
      <dgm:prSet/>
      <dgm:spPr/>
      <dgm:t>
        <a:bodyPr/>
        <a:lstStyle/>
        <a:p>
          <a:endParaRPr lang="nl-NL"/>
        </a:p>
      </dgm:t>
    </dgm:pt>
    <dgm:pt modelId="{8AD14C5B-C8B9-4B89-A17E-38A26B81358C}" type="sibTrans" cxnId="{58D6CD18-5E08-4390-AD80-94EAC581585A}">
      <dgm:prSet/>
      <dgm:spPr/>
      <dgm:t>
        <a:bodyPr/>
        <a:lstStyle/>
        <a:p>
          <a:endParaRPr lang="nl-NL"/>
        </a:p>
      </dgm:t>
    </dgm:pt>
    <dgm:pt modelId="{EBB48BB7-AE3B-4692-859C-170902FE51C0}" type="pres">
      <dgm:prSet presAssocID="{3417EB15-DC67-4ED5-BD7A-E67FF4BE4636}" presName="arrowDiagram" presStyleCnt="0">
        <dgm:presLayoutVars>
          <dgm:chMax val="5"/>
          <dgm:dir/>
          <dgm:resizeHandles val="exact"/>
        </dgm:presLayoutVars>
      </dgm:prSet>
      <dgm:spPr/>
    </dgm:pt>
    <dgm:pt modelId="{5C963DB7-205F-4519-8BAF-18A4D514E378}" type="pres">
      <dgm:prSet presAssocID="{3417EB15-DC67-4ED5-BD7A-E67FF4BE4636}" presName="arrow" presStyleLbl="bgShp" presStyleIdx="0" presStyleCnt="1"/>
      <dgm:spPr/>
    </dgm:pt>
    <dgm:pt modelId="{047C8A20-176C-47F9-92AA-A22C1496A047}" type="pres">
      <dgm:prSet presAssocID="{3417EB15-DC67-4ED5-BD7A-E67FF4BE4636}" presName="arrowDiagram3" presStyleCnt="0"/>
      <dgm:spPr/>
    </dgm:pt>
    <dgm:pt modelId="{723E1438-3842-4FAB-AEE4-F73EF0E8505F}" type="pres">
      <dgm:prSet presAssocID="{A9C8E867-58AF-40A1-ACB9-61953C3F130A}" presName="bullet3a" presStyleLbl="node1" presStyleIdx="0" presStyleCnt="3"/>
      <dgm:spPr/>
    </dgm:pt>
    <dgm:pt modelId="{9F47E4B1-2AFF-4198-9562-0477B59657F5}" type="pres">
      <dgm:prSet presAssocID="{A9C8E867-58AF-40A1-ACB9-61953C3F130A}" presName="textBox3a" presStyleLbl="revTx" presStyleIdx="0" presStyleCnt="3" custScaleX="155236" custScaleY="7793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9942435-ADE7-46CC-BD15-E9C24BD81991}" type="pres">
      <dgm:prSet presAssocID="{F5AAA7B9-7155-4EDB-ADE4-934ACAAE4F27}" presName="bullet3b" presStyleLbl="node1" presStyleIdx="1" presStyleCnt="3"/>
      <dgm:spPr/>
    </dgm:pt>
    <dgm:pt modelId="{B99E719C-B73E-467B-9B66-5EAB58B2B200}" type="pres">
      <dgm:prSet presAssocID="{F5AAA7B9-7155-4EDB-ADE4-934ACAAE4F27}" presName="textBox3b" presStyleLbl="revTx" presStyleIdx="1" presStyleCnt="3" custScaleX="176127" custScaleY="8169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03BC01F-111D-4D75-AAB2-7C70DCF06875}" type="pres">
      <dgm:prSet presAssocID="{45166BE6-6D6C-43CF-81D8-22789F9CF245}" presName="bullet3c" presStyleLbl="node1" presStyleIdx="2" presStyleCnt="3"/>
      <dgm:spPr/>
    </dgm:pt>
    <dgm:pt modelId="{A7E69743-49A9-48D4-8A55-A4EDA67469D1}" type="pres">
      <dgm:prSet presAssocID="{45166BE6-6D6C-43CF-81D8-22789F9CF245}" presName="textBox3c" presStyleLbl="revTx" presStyleIdx="2" presStyleCnt="3" custScaleX="150986" custScaleY="8169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A8402A0-960A-4A9F-885D-482754E04D56}" type="presOf" srcId="{45166BE6-6D6C-43CF-81D8-22789F9CF245}" destId="{A7E69743-49A9-48D4-8A55-A4EDA67469D1}" srcOrd="0" destOrd="0" presId="urn:microsoft.com/office/officeart/2005/8/layout/arrow2"/>
    <dgm:cxn modelId="{CA92903C-1107-493A-BEE4-1E6BE7110EBD}" srcId="{3417EB15-DC67-4ED5-BD7A-E67FF4BE4636}" destId="{F5AAA7B9-7155-4EDB-ADE4-934ACAAE4F27}" srcOrd="1" destOrd="0" parTransId="{CD902CD8-0D1A-48A0-86CC-6DB479B4D268}" sibTransId="{EFA693AD-E4D7-4D54-8699-A21A06A9D899}"/>
    <dgm:cxn modelId="{58D6CD18-5E08-4390-AD80-94EAC581585A}" srcId="{3417EB15-DC67-4ED5-BD7A-E67FF4BE4636}" destId="{45166BE6-6D6C-43CF-81D8-22789F9CF245}" srcOrd="2" destOrd="0" parTransId="{75E4E52A-9D60-4361-8881-26334F1A432D}" sibTransId="{8AD14C5B-C8B9-4B89-A17E-38A26B81358C}"/>
    <dgm:cxn modelId="{46418F3A-0489-4030-8D27-CF3EB6881408}" srcId="{3417EB15-DC67-4ED5-BD7A-E67FF4BE4636}" destId="{A9C8E867-58AF-40A1-ACB9-61953C3F130A}" srcOrd="0" destOrd="0" parTransId="{11D1E02E-DD45-4C20-816A-820BBE5A86A3}" sibTransId="{3138C13A-B98D-41CA-A226-05BFDD5C2173}"/>
    <dgm:cxn modelId="{DCBA0153-EFCA-4305-B5B7-BB152FF93E29}" type="presOf" srcId="{A9C8E867-58AF-40A1-ACB9-61953C3F130A}" destId="{9F47E4B1-2AFF-4198-9562-0477B59657F5}" srcOrd="0" destOrd="0" presId="urn:microsoft.com/office/officeart/2005/8/layout/arrow2"/>
    <dgm:cxn modelId="{F737BE34-296A-40F5-992D-BC74206D195A}" type="presOf" srcId="{3417EB15-DC67-4ED5-BD7A-E67FF4BE4636}" destId="{EBB48BB7-AE3B-4692-859C-170902FE51C0}" srcOrd="0" destOrd="0" presId="urn:microsoft.com/office/officeart/2005/8/layout/arrow2"/>
    <dgm:cxn modelId="{73C3F06E-ED48-4DD6-A6CB-892D568C180E}" type="presOf" srcId="{F5AAA7B9-7155-4EDB-ADE4-934ACAAE4F27}" destId="{B99E719C-B73E-467B-9B66-5EAB58B2B200}" srcOrd="0" destOrd="0" presId="urn:microsoft.com/office/officeart/2005/8/layout/arrow2"/>
    <dgm:cxn modelId="{D7D138DF-0E1B-46F2-BC14-6AA58B3CF2BC}" type="presParOf" srcId="{EBB48BB7-AE3B-4692-859C-170902FE51C0}" destId="{5C963DB7-205F-4519-8BAF-18A4D514E378}" srcOrd="0" destOrd="0" presId="urn:microsoft.com/office/officeart/2005/8/layout/arrow2"/>
    <dgm:cxn modelId="{96424708-D9D7-425C-8DDD-1DC60993AEE8}" type="presParOf" srcId="{EBB48BB7-AE3B-4692-859C-170902FE51C0}" destId="{047C8A20-176C-47F9-92AA-A22C1496A047}" srcOrd="1" destOrd="0" presId="urn:microsoft.com/office/officeart/2005/8/layout/arrow2"/>
    <dgm:cxn modelId="{F0C5E822-E55A-4D18-9D4C-4CFA87D21536}" type="presParOf" srcId="{047C8A20-176C-47F9-92AA-A22C1496A047}" destId="{723E1438-3842-4FAB-AEE4-F73EF0E8505F}" srcOrd="0" destOrd="0" presId="urn:microsoft.com/office/officeart/2005/8/layout/arrow2"/>
    <dgm:cxn modelId="{8718CDFC-CC71-47FD-9F94-392617A4F6F4}" type="presParOf" srcId="{047C8A20-176C-47F9-92AA-A22C1496A047}" destId="{9F47E4B1-2AFF-4198-9562-0477B59657F5}" srcOrd="1" destOrd="0" presId="urn:microsoft.com/office/officeart/2005/8/layout/arrow2"/>
    <dgm:cxn modelId="{891427BE-4143-45D4-A3D1-1479406242C6}" type="presParOf" srcId="{047C8A20-176C-47F9-92AA-A22C1496A047}" destId="{99942435-ADE7-46CC-BD15-E9C24BD81991}" srcOrd="2" destOrd="0" presId="urn:microsoft.com/office/officeart/2005/8/layout/arrow2"/>
    <dgm:cxn modelId="{9F05EBF1-BF4E-47C5-B2EC-D8C66CFCAF30}" type="presParOf" srcId="{047C8A20-176C-47F9-92AA-A22C1496A047}" destId="{B99E719C-B73E-467B-9B66-5EAB58B2B200}" srcOrd="3" destOrd="0" presId="urn:microsoft.com/office/officeart/2005/8/layout/arrow2"/>
    <dgm:cxn modelId="{1B6BBD26-A1E0-48BF-A3BB-26F22050D2EE}" type="presParOf" srcId="{047C8A20-176C-47F9-92AA-A22C1496A047}" destId="{503BC01F-111D-4D75-AAB2-7C70DCF06875}" srcOrd="4" destOrd="0" presId="urn:microsoft.com/office/officeart/2005/8/layout/arrow2"/>
    <dgm:cxn modelId="{6E22E1BC-DD90-4626-935A-AA108581A222}" type="presParOf" srcId="{047C8A20-176C-47F9-92AA-A22C1496A047}" destId="{A7E69743-49A9-48D4-8A55-A4EDA67469D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23FE9-73B8-4FD5-AFD5-89E57B46018D}" type="doc">
      <dgm:prSet loTypeId="urn:microsoft.com/office/officeart/2005/8/layout/funne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EB92CA57-9BF4-4D77-9EE6-5FAE5B5325CE}">
      <dgm:prSet phldrT="[Tekst]"/>
      <dgm:spPr/>
      <dgm:t>
        <a:bodyPr/>
        <a:lstStyle/>
        <a:p>
          <a:r>
            <a:rPr lang="nl-NL" dirty="0" err="1" smtClean="0"/>
            <a:t>Actual</a:t>
          </a:r>
          <a:r>
            <a:rPr lang="nl-NL" dirty="0" smtClean="0"/>
            <a:t> </a:t>
          </a:r>
          <a:r>
            <a:rPr lang="nl-NL" dirty="0" err="1" smtClean="0"/>
            <a:t>problems</a:t>
          </a:r>
          <a:endParaRPr lang="nl-NL" dirty="0"/>
        </a:p>
      </dgm:t>
    </dgm:pt>
    <dgm:pt modelId="{915F0CE0-B416-4084-983F-A536F5377490}" type="parTrans" cxnId="{20585206-D652-443C-9284-C0FC85B3C5AB}">
      <dgm:prSet/>
      <dgm:spPr/>
      <dgm:t>
        <a:bodyPr/>
        <a:lstStyle/>
        <a:p>
          <a:endParaRPr lang="nl-NL"/>
        </a:p>
      </dgm:t>
    </dgm:pt>
    <dgm:pt modelId="{EB7AEDBA-4FA4-4107-98F5-0C95C385A5B4}" type="sibTrans" cxnId="{20585206-D652-443C-9284-C0FC85B3C5AB}">
      <dgm:prSet/>
      <dgm:spPr/>
      <dgm:t>
        <a:bodyPr/>
        <a:lstStyle/>
        <a:p>
          <a:endParaRPr lang="nl-NL"/>
        </a:p>
      </dgm:t>
    </dgm:pt>
    <dgm:pt modelId="{BF6AC332-E78A-4D1C-8F82-E7CDEA1EE3A1}">
      <dgm:prSet phldrT="[Tekst]"/>
      <dgm:spPr/>
      <dgm:t>
        <a:bodyPr/>
        <a:lstStyle/>
        <a:p>
          <a:r>
            <a:rPr lang="nl-NL" dirty="0" err="1" smtClean="0"/>
            <a:t>Expected</a:t>
          </a:r>
          <a:r>
            <a:rPr lang="nl-NL" dirty="0" smtClean="0"/>
            <a:t> </a:t>
          </a:r>
          <a:r>
            <a:rPr lang="nl-NL" dirty="0" err="1" smtClean="0"/>
            <a:t>developments</a:t>
          </a:r>
          <a:endParaRPr lang="nl-NL" dirty="0"/>
        </a:p>
      </dgm:t>
    </dgm:pt>
    <dgm:pt modelId="{42F4AACC-EA6F-4A42-9241-1CD26F54AA24}" type="parTrans" cxnId="{FD4EFE04-BCB5-435F-8EF2-3F86D28D13B5}">
      <dgm:prSet/>
      <dgm:spPr/>
      <dgm:t>
        <a:bodyPr/>
        <a:lstStyle/>
        <a:p>
          <a:endParaRPr lang="nl-NL"/>
        </a:p>
      </dgm:t>
    </dgm:pt>
    <dgm:pt modelId="{D666BACE-7631-4C1B-A161-1A55B5234AFA}" type="sibTrans" cxnId="{FD4EFE04-BCB5-435F-8EF2-3F86D28D13B5}">
      <dgm:prSet/>
      <dgm:spPr/>
      <dgm:t>
        <a:bodyPr/>
        <a:lstStyle/>
        <a:p>
          <a:endParaRPr lang="nl-NL"/>
        </a:p>
      </dgm:t>
    </dgm:pt>
    <dgm:pt modelId="{00E2EB26-95E5-4900-80C8-DB92CF14A362}">
      <dgm:prSet phldrT="[Tekst]"/>
      <dgm:spPr/>
      <dgm:t>
        <a:bodyPr/>
        <a:lstStyle/>
        <a:p>
          <a:r>
            <a:rPr lang="nl-NL" dirty="0" err="1" smtClean="0"/>
            <a:t>Desired</a:t>
          </a:r>
          <a:r>
            <a:rPr lang="nl-NL" dirty="0" smtClean="0"/>
            <a:t> </a:t>
          </a:r>
          <a:r>
            <a:rPr lang="nl-NL" dirty="0" err="1" smtClean="0"/>
            <a:t>future</a:t>
          </a:r>
          <a:endParaRPr lang="nl-NL" dirty="0"/>
        </a:p>
      </dgm:t>
    </dgm:pt>
    <dgm:pt modelId="{8288D54D-F632-4E1C-A6E6-E042FA607DD4}" type="parTrans" cxnId="{8DC32795-ECF2-4911-89B5-F3AD023017D2}">
      <dgm:prSet/>
      <dgm:spPr/>
      <dgm:t>
        <a:bodyPr/>
        <a:lstStyle/>
        <a:p>
          <a:endParaRPr lang="nl-NL"/>
        </a:p>
      </dgm:t>
    </dgm:pt>
    <dgm:pt modelId="{0AD02F81-10C2-4A86-B74C-EDE8425DE705}" type="sibTrans" cxnId="{8DC32795-ECF2-4911-89B5-F3AD023017D2}">
      <dgm:prSet/>
      <dgm:spPr/>
      <dgm:t>
        <a:bodyPr/>
        <a:lstStyle/>
        <a:p>
          <a:endParaRPr lang="nl-NL"/>
        </a:p>
      </dgm:t>
    </dgm:pt>
    <dgm:pt modelId="{018FDAEE-47F0-4807-9798-0F1F8BA0D5B4}">
      <dgm:prSet phldrT="[Tekst]"/>
      <dgm:spPr/>
      <dgm:t>
        <a:bodyPr/>
        <a:lstStyle/>
        <a:p>
          <a:r>
            <a:rPr lang="nl-NL" b="1" dirty="0" smtClean="0">
              <a:solidFill>
                <a:srgbClr val="272A66"/>
              </a:solidFill>
            </a:rPr>
            <a:t>Goals</a:t>
          </a:r>
          <a:endParaRPr lang="nl-NL" b="1" dirty="0">
            <a:solidFill>
              <a:srgbClr val="272A66"/>
            </a:solidFill>
          </a:endParaRPr>
        </a:p>
      </dgm:t>
    </dgm:pt>
    <dgm:pt modelId="{560005ED-3354-48F5-BBA8-FEDADA7D72BB}" type="parTrans" cxnId="{F72F6D1C-62D5-43FC-B794-7B43D7B7D404}">
      <dgm:prSet/>
      <dgm:spPr/>
      <dgm:t>
        <a:bodyPr/>
        <a:lstStyle/>
        <a:p>
          <a:endParaRPr lang="nl-NL"/>
        </a:p>
      </dgm:t>
    </dgm:pt>
    <dgm:pt modelId="{062974EE-5191-449D-94A7-A3B02B190D5C}" type="sibTrans" cxnId="{F72F6D1C-62D5-43FC-B794-7B43D7B7D404}">
      <dgm:prSet/>
      <dgm:spPr/>
      <dgm:t>
        <a:bodyPr/>
        <a:lstStyle/>
        <a:p>
          <a:endParaRPr lang="nl-NL"/>
        </a:p>
      </dgm:t>
    </dgm:pt>
    <dgm:pt modelId="{A43EA0CD-75B1-4245-BB58-62884AE33E4A}" type="pres">
      <dgm:prSet presAssocID="{2F723FE9-73B8-4FD5-AFD5-89E57B46018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A24F89E-2697-48C0-8981-0E920CE94E8B}" type="pres">
      <dgm:prSet presAssocID="{2F723FE9-73B8-4FD5-AFD5-89E57B46018D}" presName="ellipse" presStyleLbl="trBgShp" presStyleIdx="0" presStyleCnt="1"/>
      <dgm:spPr/>
    </dgm:pt>
    <dgm:pt modelId="{3B1E150E-F7C2-4863-994B-75AFAC7B9700}" type="pres">
      <dgm:prSet presAssocID="{2F723FE9-73B8-4FD5-AFD5-89E57B46018D}" presName="arrow1" presStyleLbl="f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A04BF82A-2B4F-4984-9E7B-F319DEEB4B1E}" type="pres">
      <dgm:prSet presAssocID="{2F723FE9-73B8-4FD5-AFD5-89E57B46018D}" presName="rectangle" presStyleLbl="revTx" presStyleIdx="0" presStyleCnt="1" custLinFactNeighborY="-2333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FE5A236-B84A-405F-AA74-AD93CDE49FFD}" type="pres">
      <dgm:prSet presAssocID="{BF6AC332-E78A-4D1C-8F82-E7CDEA1EE3A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C60E13D-52F4-4F59-B6D0-C43D6D51517A}" type="pres">
      <dgm:prSet presAssocID="{00E2EB26-95E5-4900-80C8-DB92CF14A362}" presName="item2" presStyleLbl="node1" presStyleIdx="1" presStyleCnt="3" custScaleX="108774" custScaleY="11077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716FB71-D881-43D7-AA83-9F85E409DDD8}" type="pres">
      <dgm:prSet presAssocID="{018FDAEE-47F0-4807-9798-0F1F8BA0D5B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D58D345-47A1-4325-9DEC-FF72F6CB52F3}" type="pres">
      <dgm:prSet presAssocID="{2F723FE9-73B8-4FD5-AFD5-89E57B46018D}" presName="funnel" presStyleLbl="trAlignAcc1" presStyleIdx="0" presStyleCnt="1"/>
      <dgm:spPr/>
    </dgm:pt>
  </dgm:ptLst>
  <dgm:cxnLst>
    <dgm:cxn modelId="{20585206-D652-443C-9284-C0FC85B3C5AB}" srcId="{2F723FE9-73B8-4FD5-AFD5-89E57B46018D}" destId="{EB92CA57-9BF4-4D77-9EE6-5FAE5B5325CE}" srcOrd="0" destOrd="0" parTransId="{915F0CE0-B416-4084-983F-A536F5377490}" sibTransId="{EB7AEDBA-4FA4-4107-98F5-0C95C385A5B4}"/>
    <dgm:cxn modelId="{F72F6D1C-62D5-43FC-B794-7B43D7B7D404}" srcId="{2F723FE9-73B8-4FD5-AFD5-89E57B46018D}" destId="{018FDAEE-47F0-4807-9798-0F1F8BA0D5B4}" srcOrd="3" destOrd="0" parTransId="{560005ED-3354-48F5-BBA8-FEDADA7D72BB}" sibTransId="{062974EE-5191-449D-94A7-A3B02B190D5C}"/>
    <dgm:cxn modelId="{FD4EFE04-BCB5-435F-8EF2-3F86D28D13B5}" srcId="{2F723FE9-73B8-4FD5-AFD5-89E57B46018D}" destId="{BF6AC332-E78A-4D1C-8F82-E7CDEA1EE3A1}" srcOrd="1" destOrd="0" parTransId="{42F4AACC-EA6F-4A42-9241-1CD26F54AA24}" sibTransId="{D666BACE-7631-4C1B-A161-1A55B5234AFA}"/>
    <dgm:cxn modelId="{952D8894-BFDE-4B75-8DE3-7EC3E24EDEBB}" type="presOf" srcId="{018FDAEE-47F0-4807-9798-0F1F8BA0D5B4}" destId="{A04BF82A-2B4F-4984-9E7B-F319DEEB4B1E}" srcOrd="0" destOrd="0" presId="urn:microsoft.com/office/officeart/2005/8/layout/funnel1"/>
    <dgm:cxn modelId="{A557E850-EBAE-41F8-B2E5-774F9143E22C}" type="presOf" srcId="{BF6AC332-E78A-4D1C-8F82-E7CDEA1EE3A1}" destId="{3C60E13D-52F4-4F59-B6D0-C43D6D51517A}" srcOrd="0" destOrd="0" presId="urn:microsoft.com/office/officeart/2005/8/layout/funnel1"/>
    <dgm:cxn modelId="{8DC32795-ECF2-4911-89B5-F3AD023017D2}" srcId="{2F723FE9-73B8-4FD5-AFD5-89E57B46018D}" destId="{00E2EB26-95E5-4900-80C8-DB92CF14A362}" srcOrd="2" destOrd="0" parTransId="{8288D54D-F632-4E1C-A6E6-E042FA607DD4}" sibTransId="{0AD02F81-10C2-4A86-B74C-EDE8425DE705}"/>
    <dgm:cxn modelId="{E6C700DD-DD56-43DE-AEDD-A8120373D020}" type="presOf" srcId="{00E2EB26-95E5-4900-80C8-DB92CF14A362}" destId="{BFE5A236-B84A-405F-AA74-AD93CDE49FFD}" srcOrd="0" destOrd="0" presId="urn:microsoft.com/office/officeart/2005/8/layout/funnel1"/>
    <dgm:cxn modelId="{B8D89A9C-A018-46AA-A4A7-9E78AFAD9C4C}" type="presOf" srcId="{2F723FE9-73B8-4FD5-AFD5-89E57B46018D}" destId="{A43EA0CD-75B1-4245-BB58-62884AE33E4A}" srcOrd="0" destOrd="0" presId="urn:microsoft.com/office/officeart/2005/8/layout/funnel1"/>
    <dgm:cxn modelId="{4E317455-960C-44DB-A8FB-A886D46D6C1D}" type="presOf" srcId="{EB92CA57-9BF4-4D77-9EE6-5FAE5B5325CE}" destId="{0716FB71-D881-43D7-AA83-9F85E409DDD8}" srcOrd="0" destOrd="0" presId="urn:microsoft.com/office/officeart/2005/8/layout/funnel1"/>
    <dgm:cxn modelId="{267EE9E5-AA7A-48DC-A905-756B9A4E724F}" type="presParOf" srcId="{A43EA0CD-75B1-4245-BB58-62884AE33E4A}" destId="{2A24F89E-2697-48C0-8981-0E920CE94E8B}" srcOrd="0" destOrd="0" presId="urn:microsoft.com/office/officeart/2005/8/layout/funnel1"/>
    <dgm:cxn modelId="{F08B0F6E-5260-40AA-AE18-678D284573B2}" type="presParOf" srcId="{A43EA0CD-75B1-4245-BB58-62884AE33E4A}" destId="{3B1E150E-F7C2-4863-994B-75AFAC7B9700}" srcOrd="1" destOrd="0" presId="urn:microsoft.com/office/officeart/2005/8/layout/funnel1"/>
    <dgm:cxn modelId="{0A1E9F42-B9C5-495B-9CD0-9901FD929D3D}" type="presParOf" srcId="{A43EA0CD-75B1-4245-BB58-62884AE33E4A}" destId="{A04BF82A-2B4F-4984-9E7B-F319DEEB4B1E}" srcOrd="2" destOrd="0" presId="urn:microsoft.com/office/officeart/2005/8/layout/funnel1"/>
    <dgm:cxn modelId="{3E0ABBA0-CBA8-48BB-9FFA-9C28A0971A98}" type="presParOf" srcId="{A43EA0CD-75B1-4245-BB58-62884AE33E4A}" destId="{BFE5A236-B84A-405F-AA74-AD93CDE49FFD}" srcOrd="3" destOrd="0" presId="urn:microsoft.com/office/officeart/2005/8/layout/funnel1"/>
    <dgm:cxn modelId="{1C5DE154-120B-4225-B2C4-EBF35AE7E64B}" type="presParOf" srcId="{A43EA0CD-75B1-4245-BB58-62884AE33E4A}" destId="{3C60E13D-52F4-4F59-B6D0-C43D6D51517A}" srcOrd="4" destOrd="0" presId="urn:microsoft.com/office/officeart/2005/8/layout/funnel1"/>
    <dgm:cxn modelId="{948E9755-506D-446F-BE04-62224F36E5CD}" type="presParOf" srcId="{A43EA0CD-75B1-4245-BB58-62884AE33E4A}" destId="{0716FB71-D881-43D7-AA83-9F85E409DDD8}" srcOrd="5" destOrd="0" presId="urn:microsoft.com/office/officeart/2005/8/layout/funnel1"/>
    <dgm:cxn modelId="{98C48B42-DC6A-4BD7-B3C4-DADE00EE1573}" type="presParOf" srcId="{A43EA0CD-75B1-4245-BB58-62884AE33E4A}" destId="{3D58D345-47A1-4325-9DEC-FF72F6CB52F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63DB7-205F-4519-8BAF-18A4D514E378}">
      <dsp:nvSpPr>
        <dsp:cNvPr id="0" name=""/>
        <dsp:cNvSpPr/>
      </dsp:nvSpPr>
      <dsp:spPr>
        <a:xfrm>
          <a:off x="0" y="152116"/>
          <a:ext cx="8169548" cy="51059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3E1438-3842-4FAB-AEE4-F73EF0E8505F}">
      <dsp:nvSpPr>
        <dsp:cNvPr id="0" name=""/>
        <dsp:cNvSpPr/>
      </dsp:nvSpPr>
      <dsp:spPr>
        <a:xfrm>
          <a:off x="1037532" y="3676255"/>
          <a:ext cx="212408" cy="212408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47E4B1-2AFF-4198-9562-0477B59657F5}">
      <dsp:nvSpPr>
        <dsp:cNvPr id="0" name=""/>
        <dsp:cNvSpPr/>
      </dsp:nvSpPr>
      <dsp:spPr>
        <a:xfrm>
          <a:off x="618026" y="3945294"/>
          <a:ext cx="2954924" cy="1149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51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1900-1950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>
              <a:solidFill>
                <a:srgbClr val="002060"/>
              </a:solidFill>
            </a:rPr>
            <a:t>Individual</a:t>
          </a:r>
          <a:r>
            <a:rPr lang="nl-NL" sz="1500" kern="1200" dirty="0" smtClean="0">
              <a:solidFill>
                <a:srgbClr val="002060"/>
              </a:solidFill>
            </a:rPr>
            <a:t> </a:t>
          </a:r>
          <a:r>
            <a:rPr lang="nl-NL" sz="1500" kern="1200" dirty="0" err="1" smtClean="0">
              <a:solidFill>
                <a:srgbClr val="002060"/>
              </a:solidFill>
            </a:rPr>
            <a:t>blame</a:t>
          </a:r>
          <a:r>
            <a:rPr lang="nl-NL" sz="1500" kern="1200" dirty="0" smtClean="0">
              <a:solidFill>
                <a:srgbClr val="002060"/>
              </a:solidFill>
            </a:rPr>
            <a:t> culture: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Bad </a:t>
          </a:r>
          <a:r>
            <a:rPr lang="nl-NL" sz="1500" kern="1200" dirty="0" err="1" smtClean="0">
              <a:solidFill>
                <a:srgbClr val="002060"/>
              </a:solidFill>
            </a:rPr>
            <a:t>luck</a:t>
          </a:r>
          <a:r>
            <a:rPr lang="nl-NL" sz="1500" kern="1200" dirty="0" smtClean="0">
              <a:solidFill>
                <a:srgbClr val="002060"/>
              </a:solidFill>
            </a:rPr>
            <a:t> (1900 </a:t>
          </a:r>
          <a:r>
            <a:rPr lang="nl-NL" sz="1500" kern="1200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sz="1500" kern="1200" dirty="0" smtClean="0">
              <a:solidFill>
                <a:srgbClr val="002060"/>
              </a:solidFill>
            </a:rPr>
            <a:t>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Accident-</a:t>
          </a:r>
          <a:r>
            <a:rPr lang="nl-NL" sz="1500" kern="1200" dirty="0" err="1" smtClean="0">
              <a:solidFill>
                <a:srgbClr val="002060"/>
              </a:solidFill>
            </a:rPr>
            <a:t>prone</a:t>
          </a:r>
          <a:r>
            <a:rPr lang="nl-NL" sz="1500" kern="1200" dirty="0" smtClean="0">
              <a:solidFill>
                <a:srgbClr val="002060"/>
              </a:solidFill>
            </a:rPr>
            <a:t> drivers (1920 </a:t>
          </a:r>
          <a:r>
            <a:rPr lang="nl-NL" sz="1500" kern="1200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sz="1500" kern="1200" dirty="0" smtClean="0">
              <a:solidFill>
                <a:srgbClr val="002060"/>
              </a:solidFill>
            </a:rPr>
            <a:t>)</a:t>
          </a:r>
          <a:endParaRPr lang="nl-NL" sz="1500" kern="1200" dirty="0">
            <a:solidFill>
              <a:srgbClr val="002060"/>
            </a:solidFill>
          </a:endParaRPr>
        </a:p>
      </dsp:txBody>
      <dsp:txXfrm>
        <a:off x="618026" y="3945294"/>
        <a:ext cx="2954924" cy="1149954"/>
      </dsp:txXfrm>
    </dsp:sp>
    <dsp:sp modelId="{99942435-ADE7-46CC-BD15-E9C24BD81991}">
      <dsp:nvSpPr>
        <dsp:cNvPr id="0" name=""/>
        <dsp:cNvSpPr/>
      </dsp:nvSpPr>
      <dsp:spPr>
        <a:xfrm>
          <a:off x="2912443" y="2288453"/>
          <a:ext cx="383968" cy="383968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E719C-B73E-467B-9B66-5EAB58B2B200}">
      <dsp:nvSpPr>
        <dsp:cNvPr id="0" name=""/>
        <dsp:cNvSpPr/>
      </dsp:nvSpPr>
      <dsp:spPr>
        <a:xfrm>
          <a:off x="2358120" y="2734703"/>
          <a:ext cx="3453307" cy="226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457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1950-1985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>
              <a:solidFill>
                <a:srgbClr val="002060"/>
              </a:solidFill>
            </a:rPr>
            <a:t>Risks</a:t>
          </a:r>
          <a:r>
            <a:rPr lang="nl-NL" sz="1500" kern="1200" dirty="0" smtClean="0">
              <a:solidFill>
                <a:srgbClr val="002060"/>
              </a:solidFill>
            </a:rPr>
            <a:t> in man, </a:t>
          </a:r>
          <a:r>
            <a:rPr lang="nl-NL" sz="1500" kern="1200" dirty="0" err="1" smtClean="0">
              <a:solidFill>
                <a:srgbClr val="002060"/>
              </a:solidFill>
            </a:rPr>
            <a:t>road</a:t>
          </a:r>
          <a:r>
            <a:rPr lang="nl-NL" sz="1500" kern="1200" dirty="0" smtClean="0">
              <a:solidFill>
                <a:srgbClr val="002060"/>
              </a:solidFill>
            </a:rPr>
            <a:t>, vehicle: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Single </a:t>
          </a:r>
          <a:r>
            <a:rPr lang="nl-NL" sz="1500" kern="1200" dirty="0" err="1" smtClean="0">
              <a:solidFill>
                <a:srgbClr val="002060"/>
              </a:solidFill>
            </a:rPr>
            <a:t>cause</a:t>
          </a:r>
          <a:r>
            <a:rPr lang="nl-NL" sz="1500" kern="1200" dirty="0" smtClean="0">
              <a:solidFill>
                <a:srgbClr val="002060"/>
              </a:solidFill>
            </a:rPr>
            <a:t> approach (1950 </a:t>
          </a:r>
          <a:r>
            <a:rPr lang="nl-NL" sz="1500" kern="1200" dirty="0" smtClean="0">
              <a:solidFill>
                <a:srgbClr val="002060"/>
              </a:solidFill>
              <a:sym typeface="Wingdings" panose="05000000000000000000" pitchFamily="2" charset="2"/>
            </a:rPr>
            <a:t></a:t>
          </a:r>
          <a:r>
            <a:rPr lang="nl-NL" sz="1500" kern="1200" dirty="0" smtClean="0">
              <a:solidFill>
                <a:srgbClr val="002060"/>
              </a:solidFill>
            </a:rPr>
            <a:t>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Multiple </a:t>
          </a:r>
          <a:r>
            <a:rPr lang="nl-NL" sz="1500" kern="1200" dirty="0" err="1" smtClean="0">
              <a:solidFill>
                <a:srgbClr val="002060"/>
              </a:solidFill>
            </a:rPr>
            <a:t>cause</a:t>
          </a:r>
          <a:r>
            <a:rPr lang="nl-NL" sz="1500" kern="1200" dirty="0" smtClean="0">
              <a:solidFill>
                <a:srgbClr val="002060"/>
              </a:solidFill>
            </a:rPr>
            <a:t> approach (1960 </a:t>
          </a:r>
          <a:r>
            <a:rPr lang="nl-NL" sz="1500" kern="1200" dirty="0" smtClean="0">
              <a:solidFill>
                <a:srgbClr val="002060"/>
              </a:solidFill>
              <a:sym typeface="Wingdings" panose="05000000000000000000" pitchFamily="2" charset="2"/>
            </a:rPr>
            <a:t>)</a:t>
          </a:r>
          <a:endParaRPr lang="nl-NL" sz="1500" kern="1200" dirty="0">
            <a:solidFill>
              <a:srgbClr val="002060"/>
            </a:solidFill>
          </a:endParaRPr>
        </a:p>
      </dsp:txBody>
      <dsp:txXfrm>
        <a:off x="2358120" y="2734703"/>
        <a:ext cx="3453307" cy="2269114"/>
      </dsp:txXfrm>
    </dsp:sp>
    <dsp:sp modelId="{503BC01F-111D-4D75-AAB2-7C70DCF06875}">
      <dsp:nvSpPr>
        <dsp:cNvPr id="0" name=""/>
        <dsp:cNvSpPr/>
      </dsp:nvSpPr>
      <dsp:spPr>
        <a:xfrm>
          <a:off x="5167239" y="1443926"/>
          <a:ext cx="531020" cy="531020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E69743-49A9-48D4-8A55-A4EDA67469D1}">
      <dsp:nvSpPr>
        <dsp:cNvPr id="0" name=""/>
        <dsp:cNvSpPr/>
      </dsp:nvSpPr>
      <dsp:spPr>
        <a:xfrm>
          <a:off x="4932910" y="2034173"/>
          <a:ext cx="2960369" cy="2899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377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1985 – </a:t>
          </a:r>
          <a:r>
            <a:rPr lang="nl-NL" sz="1500" kern="1200" dirty="0" err="1" smtClean="0">
              <a:solidFill>
                <a:srgbClr val="002060"/>
              </a:solidFill>
            </a:rPr>
            <a:t>now</a:t>
          </a:r>
          <a:endParaRPr lang="nl-NL" sz="1500" kern="1200" dirty="0" smtClean="0">
            <a:solidFill>
              <a:srgbClr val="002060"/>
            </a:solidFill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>
              <a:solidFill>
                <a:srgbClr val="002060"/>
              </a:solidFill>
            </a:rPr>
            <a:t>Integral</a:t>
          </a:r>
          <a:r>
            <a:rPr lang="nl-NL" sz="1500" kern="1200" dirty="0" smtClean="0">
              <a:solidFill>
                <a:srgbClr val="002060"/>
              </a:solidFill>
            </a:rPr>
            <a:t> safe system approach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</a:t>
          </a:r>
          <a:r>
            <a:rPr lang="nl-NL" sz="1500" kern="1200" dirty="0" err="1" smtClean="0">
              <a:solidFill>
                <a:srgbClr val="002060"/>
              </a:solidFill>
            </a:rPr>
            <a:t>Vision</a:t>
          </a:r>
          <a:r>
            <a:rPr lang="nl-NL" sz="1500" kern="1200" dirty="0" smtClean="0">
              <a:solidFill>
                <a:srgbClr val="002060"/>
              </a:solidFill>
            </a:rPr>
            <a:t> Zero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>
              <a:solidFill>
                <a:srgbClr val="002060"/>
              </a:solidFill>
            </a:rPr>
            <a:t>- </a:t>
          </a:r>
          <a:r>
            <a:rPr lang="nl-NL" sz="1500" kern="1200" dirty="0" err="1" smtClean="0">
              <a:solidFill>
                <a:srgbClr val="002060"/>
              </a:solidFill>
            </a:rPr>
            <a:t>Sustainable</a:t>
          </a:r>
          <a:r>
            <a:rPr lang="nl-NL" sz="1500" kern="1200" dirty="0" smtClean="0">
              <a:solidFill>
                <a:srgbClr val="002060"/>
              </a:solidFill>
            </a:rPr>
            <a:t> Safety</a:t>
          </a:r>
          <a:endParaRPr lang="nl-NL" sz="1500" kern="1200" dirty="0">
            <a:solidFill>
              <a:srgbClr val="002060"/>
            </a:solidFill>
          </a:endParaRPr>
        </a:p>
      </dsp:txBody>
      <dsp:txXfrm>
        <a:off x="4932910" y="2034173"/>
        <a:ext cx="2960369" cy="2899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4F89E-2697-48C0-8981-0E920CE94E8B}">
      <dsp:nvSpPr>
        <dsp:cNvPr id="0" name=""/>
        <dsp:cNvSpPr/>
      </dsp:nvSpPr>
      <dsp:spPr>
        <a:xfrm>
          <a:off x="1075944" y="469053"/>
          <a:ext cx="3931920" cy="136550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E150E-F7C2-4863-994B-75AFAC7B9700}">
      <dsp:nvSpPr>
        <dsp:cNvPr id="0" name=""/>
        <dsp:cNvSpPr/>
      </dsp:nvSpPr>
      <dsp:spPr>
        <a:xfrm>
          <a:off x="2667000" y="3812709"/>
          <a:ext cx="762000" cy="487680"/>
        </a:xfrm>
        <a:prstGeom prst="down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BF82A-2B4F-4984-9E7B-F319DEEB4B1E}">
      <dsp:nvSpPr>
        <dsp:cNvPr id="0" name=""/>
        <dsp:cNvSpPr/>
      </dsp:nvSpPr>
      <dsp:spPr>
        <a:xfrm>
          <a:off x="1219200" y="3989496"/>
          <a:ext cx="3657600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200" b="1" kern="1200" dirty="0" smtClean="0">
              <a:solidFill>
                <a:srgbClr val="272A66"/>
              </a:solidFill>
            </a:rPr>
            <a:t>Goals</a:t>
          </a:r>
          <a:endParaRPr lang="nl-NL" sz="3200" b="1" kern="1200" dirty="0">
            <a:solidFill>
              <a:srgbClr val="272A66"/>
            </a:solidFill>
          </a:endParaRPr>
        </a:p>
      </dsp:txBody>
      <dsp:txXfrm>
        <a:off x="1219200" y="3989496"/>
        <a:ext cx="3657600" cy="914400"/>
      </dsp:txXfrm>
    </dsp:sp>
    <dsp:sp modelId="{BFE5A236-B84A-405F-AA74-AD93CDE49FFD}">
      <dsp:nvSpPr>
        <dsp:cNvPr id="0" name=""/>
        <dsp:cNvSpPr/>
      </dsp:nvSpPr>
      <dsp:spPr>
        <a:xfrm>
          <a:off x="2505456" y="1940018"/>
          <a:ext cx="1371600" cy="13716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err="1" smtClean="0"/>
            <a:t>Desired</a:t>
          </a:r>
          <a:r>
            <a:rPr lang="nl-NL" sz="1300" kern="1200" dirty="0" smtClean="0"/>
            <a:t> </a:t>
          </a:r>
          <a:r>
            <a:rPr lang="nl-NL" sz="1300" kern="1200" dirty="0" err="1" smtClean="0"/>
            <a:t>future</a:t>
          </a:r>
          <a:endParaRPr lang="nl-NL" sz="1300" kern="1200" dirty="0"/>
        </a:p>
      </dsp:txBody>
      <dsp:txXfrm>
        <a:off x="2706322" y="2140884"/>
        <a:ext cx="969868" cy="969868"/>
      </dsp:txXfrm>
    </dsp:sp>
    <dsp:sp modelId="{3C60E13D-52F4-4F59-B6D0-C43D6D51517A}">
      <dsp:nvSpPr>
        <dsp:cNvPr id="0" name=""/>
        <dsp:cNvSpPr/>
      </dsp:nvSpPr>
      <dsp:spPr>
        <a:xfrm>
          <a:off x="1463827" y="837125"/>
          <a:ext cx="1491944" cy="1519376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err="1" smtClean="0"/>
            <a:t>Expected</a:t>
          </a:r>
          <a:r>
            <a:rPr lang="nl-NL" sz="1300" kern="1200" dirty="0" smtClean="0"/>
            <a:t> </a:t>
          </a:r>
          <a:r>
            <a:rPr lang="nl-NL" sz="1300" kern="1200" dirty="0" err="1" smtClean="0"/>
            <a:t>developments</a:t>
          </a:r>
          <a:endParaRPr lang="nl-NL" sz="1300" kern="1200" dirty="0"/>
        </a:p>
      </dsp:txBody>
      <dsp:txXfrm>
        <a:off x="1682317" y="1059632"/>
        <a:ext cx="1054964" cy="1074362"/>
      </dsp:txXfrm>
    </dsp:sp>
    <dsp:sp modelId="{0716FB71-D881-43D7-AA83-9F85E409DDD8}">
      <dsp:nvSpPr>
        <dsp:cNvPr id="0" name=""/>
        <dsp:cNvSpPr/>
      </dsp:nvSpPr>
      <dsp:spPr>
        <a:xfrm>
          <a:off x="2926080" y="579391"/>
          <a:ext cx="1371600" cy="1371600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err="1" smtClean="0"/>
            <a:t>Actual</a:t>
          </a:r>
          <a:r>
            <a:rPr lang="nl-NL" sz="1300" kern="1200" dirty="0" smtClean="0"/>
            <a:t> </a:t>
          </a:r>
          <a:r>
            <a:rPr lang="nl-NL" sz="1300" kern="1200" dirty="0" err="1" smtClean="0"/>
            <a:t>problems</a:t>
          </a:r>
          <a:endParaRPr lang="nl-NL" sz="1300" kern="1200" dirty="0"/>
        </a:p>
      </dsp:txBody>
      <dsp:txXfrm>
        <a:off x="3126946" y="780257"/>
        <a:ext cx="969868" cy="969868"/>
      </dsp:txXfrm>
    </dsp:sp>
    <dsp:sp modelId="{3D58D345-47A1-4325-9DEC-FF72F6CB52F3}">
      <dsp:nvSpPr>
        <dsp:cNvPr id="0" name=""/>
        <dsp:cNvSpPr/>
      </dsp:nvSpPr>
      <dsp:spPr>
        <a:xfrm>
          <a:off x="914399" y="301413"/>
          <a:ext cx="4267200" cy="341376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5B2C44BF-CCCB-406F-B528-3E32DAD4E009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16D62E67-602B-40F2-9951-AEF963E542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2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E41EC70-5CDF-4A13-AFB9-61D9F163E6F2}" type="datetimeFigureOut">
              <a:rPr lang="nl-NL" smtClean="0"/>
              <a:t>26-9-2017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97DDDC9D-B1B8-4185-A97B-27E53D6F24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51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4379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is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important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realize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although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people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make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errors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is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same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road users are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blame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crashes. </a:t>
            </a:r>
          </a:p>
          <a:p>
            <a:r>
              <a:rPr lang="nl-NL" baseline="0" dirty="0" smtClean="0">
                <a:latin typeface="Arial" pitchFamily="34" charset="0"/>
                <a:cs typeface="Arial" pitchFamily="34" charset="0"/>
              </a:rPr>
              <a:t>The road system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should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ideally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designed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expect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baseline="0" dirty="0" err="1" smtClean="0">
                <a:latin typeface="Arial" pitchFamily="34" charset="0"/>
                <a:cs typeface="Arial" pitchFamily="34" charset="0"/>
              </a:rPr>
              <a:t>accomodate</a:t>
            </a:r>
            <a:r>
              <a:rPr lang="nl-NL" baseline="0" dirty="0" smtClean="0">
                <a:latin typeface="Arial" pitchFamily="34" charset="0"/>
                <a:cs typeface="Arial" pitchFamily="34" charset="0"/>
              </a:rPr>
              <a:t> human error. </a:t>
            </a:r>
          </a:p>
          <a:p>
            <a:endParaRPr lang="nl-NL" baseline="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/>
              <a:t>Design the road system to expect and accommodate </a:t>
            </a:r>
            <a:r>
              <a:rPr lang="en-GB" sz="2000" i="1" dirty="0" smtClean="0"/>
              <a:t>human error</a:t>
            </a:r>
            <a:r>
              <a:rPr lang="en-GB" sz="2000" dirty="0" smtClean="0"/>
              <a:t>, because it is inevitable that road users make mistakes and sometimes violate the law (and crashes occur)</a:t>
            </a:r>
          </a:p>
          <a:p>
            <a:pPr>
              <a:defRPr/>
            </a:pPr>
            <a:endParaRPr lang="en-GB" sz="2000" dirty="0" smtClean="0">
              <a:ea typeface="ＭＳ Ｐゴシック"/>
            </a:endParaRPr>
          </a:p>
          <a:p>
            <a:pPr marL="0" indent="0">
              <a:buNone/>
              <a:defRPr/>
            </a:pPr>
            <a:r>
              <a:rPr lang="en-GB" sz="2000" dirty="0" smtClean="0">
                <a:ea typeface="ＭＳ Ｐゴシック"/>
              </a:rPr>
              <a:t>           tailor environment (road, vehicle) to human characteristics</a:t>
            </a:r>
          </a:p>
          <a:p>
            <a:pPr>
              <a:defRPr/>
            </a:pPr>
            <a:endParaRPr lang="en-GB" sz="2000" dirty="0" smtClean="0">
              <a:ea typeface="ＭＳ Ｐゴシック"/>
            </a:endParaRPr>
          </a:p>
          <a:p>
            <a:pPr>
              <a:defRPr/>
            </a:pPr>
            <a:r>
              <a:rPr lang="en-GB" sz="2000" dirty="0" smtClean="0">
                <a:ea typeface="ＭＳ Ｐゴシック"/>
              </a:rPr>
              <a:t>      prepare road user for traffic tasks (training, education) </a:t>
            </a:r>
          </a:p>
          <a:p>
            <a:pPr lvl="2"/>
            <a:r>
              <a:rPr lang="en-GB" sz="2000" dirty="0" smtClean="0">
                <a:solidFill>
                  <a:schemeClr val="tx1"/>
                </a:solidFill>
                <a:ea typeface="ＭＳ Ｐゴシック"/>
              </a:rPr>
              <a:t>beware: not all training is beneficial -&gt; e.g. skid training !</a:t>
            </a:r>
          </a:p>
          <a:p>
            <a:pPr>
              <a:defRPr/>
            </a:pPr>
            <a:endParaRPr lang="en-GB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2000" dirty="0" smtClean="0"/>
              <a:t>In a crash, interaction between vehicle – roadway – human body must be managed so that serious injury likelihood is minimized, if not eliminated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3 categories of road: Category 1) roads with through function for rapid movement of through traffic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Category</a:t>
            </a:r>
            <a:r>
              <a:rPr lang="nl-NL" dirty="0" smtClean="0"/>
              <a:t> 2 - Distributor </a:t>
            </a:r>
            <a:r>
              <a:rPr lang="nl-NL" dirty="0" err="1" smtClean="0"/>
              <a:t>roads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collection</a:t>
            </a:r>
            <a:r>
              <a:rPr lang="nl-NL" dirty="0" smtClean="0"/>
              <a:t> of traffic </a:t>
            </a:r>
            <a:r>
              <a:rPr lang="nl-NL" dirty="0" err="1" smtClean="0"/>
              <a:t>between</a:t>
            </a:r>
            <a:r>
              <a:rPr lang="nl-NL" dirty="0" smtClean="0"/>
              <a:t> different </a:t>
            </a:r>
            <a:r>
              <a:rPr lang="nl-NL" dirty="0" err="1" smtClean="0"/>
              <a:t>districts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resd</a:t>
            </a:r>
            <a:r>
              <a:rPr lang="nl-NL" dirty="0" smtClean="0"/>
              <a:t>. </a:t>
            </a:r>
            <a:r>
              <a:rPr lang="nl-NL" dirty="0" err="1" smtClean="0"/>
              <a:t>areas</a:t>
            </a:r>
            <a:endParaRPr lang="nl-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Category</a:t>
            </a:r>
            <a:r>
              <a:rPr lang="nl-NL" dirty="0" smtClean="0"/>
              <a:t> 3 - </a:t>
            </a:r>
            <a:r>
              <a:rPr lang="nl-NL" dirty="0" err="1" smtClean="0"/>
              <a:t>roads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access </a:t>
            </a:r>
            <a:r>
              <a:rPr lang="nl-NL" dirty="0" err="1" smtClean="0"/>
              <a:t>function</a:t>
            </a:r>
            <a:r>
              <a:rPr lang="nl-NL" dirty="0" smtClean="0"/>
              <a:t> </a:t>
            </a:r>
            <a:r>
              <a:rPr lang="nl-NL" dirty="0" err="1" smtClean="0"/>
              <a:t>providing</a:t>
            </a:r>
            <a:r>
              <a:rPr lang="nl-NL" dirty="0" smtClean="0"/>
              <a:t> access </a:t>
            </a:r>
            <a:r>
              <a:rPr lang="nl-NL" dirty="0" err="1" smtClean="0"/>
              <a:t>to</a:t>
            </a:r>
            <a:r>
              <a:rPr lang="nl-NL" dirty="0" smtClean="0"/>
              <a:t> property </a:t>
            </a:r>
            <a:r>
              <a:rPr lang="nl-NL" dirty="0" err="1" smtClean="0"/>
              <a:t>whilst</a:t>
            </a:r>
            <a:r>
              <a:rPr lang="nl-NL" dirty="0" smtClean="0"/>
              <a:t> </a:t>
            </a:r>
            <a:r>
              <a:rPr lang="nl-NL" dirty="0" err="1" smtClean="0"/>
              <a:t>ensuring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safety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street</a:t>
            </a:r>
            <a:r>
              <a:rPr lang="nl-NL" dirty="0" smtClean="0"/>
              <a:t> as a meeting </a:t>
            </a:r>
            <a:r>
              <a:rPr lang="nl-NL" dirty="0" err="1" smtClean="0"/>
              <a:t>place</a:t>
            </a:r>
            <a:endParaRPr lang="nl-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 smtClean="0"/>
              <a:t>Aim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mitigate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injury</a:t>
            </a:r>
            <a:r>
              <a:rPr lang="nl-NL" dirty="0" smtClean="0"/>
              <a:t> </a:t>
            </a:r>
            <a:r>
              <a:rPr lang="nl-NL" dirty="0" err="1" smtClean="0"/>
              <a:t>effects</a:t>
            </a:r>
            <a:r>
              <a:rPr lang="nl-NL" dirty="0" smtClean="0"/>
              <a:t> of crashes</a:t>
            </a:r>
          </a:p>
          <a:p>
            <a:r>
              <a:rPr lang="nl-NL" dirty="0" err="1" smtClean="0"/>
              <a:t>Forgiving</a:t>
            </a:r>
            <a:r>
              <a:rPr lang="nl-NL" dirty="0" smtClean="0"/>
              <a:t> </a:t>
            </a:r>
            <a:r>
              <a:rPr lang="nl-NL" dirty="0" err="1" smtClean="0"/>
              <a:t>roadsides</a:t>
            </a:r>
            <a:endParaRPr lang="nl-NL" dirty="0" smtClean="0"/>
          </a:p>
          <a:p>
            <a:r>
              <a:rPr lang="nl-NL" dirty="0" smtClean="0"/>
              <a:t>Crash </a:t>
            </a:r>
            <a:r>
              <a:rPr lang="nl-NL" dirty="0" err="1" smtClean="0"/>
              <a:t>friendly</a:t>
            </a:r>
            <a:r>
              <a:rPr lang="nl-NL" dirty="0" smtClean="0"/>
              <a:t> </a:t>
            </a:r>
            <a:r>
              <a:rPr lang="nl-NL" dirty="0" err="1" smtClean="0"/>
              <a:t>obstacles</a:t>
            </a:r>
            <a:endParaRPr lang="nl-NL" dirty="0" smtClean="0"/>
          </a:p>
          <a:p>
            <a:r>
              <a:rPr lang="nl-NL" dirty="0" smtClean="0"/>
              <a:t>Road </a:t>
            </a:r>
            <a:r>
              <a:rPr lang="nl-NL" dirty="0" err="1" smtClean="0"/>
              <a:t>edge</a:t>
            </a:r>
            <a:r>
              <a:rPr lang="nl-NL" dirty="0" smtClean="0"/>
              <a:t> </a:t>
            </a:r>
            <a:r>
              <a:rPr lang="nl-NL" dirty="0" err="1" smtClean="0"/>
              <a:t>markings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Shoulder</a:t>
            </a:r>
            <a:r>
              <a:rPr lang="nl-NL" dirty="0" smtClean="0"/>
              <a:t> drop off </a:t>
            </a:r>
            <a:r>
              <a:rPr lang="nl-NL" dirty="0" err="1" smtClean="0"/>
              <a:t>treatments</a:t>
            </a:r>
            <a:endParaRPr lang="nl-NL" dirty="0" smtClean="0"/>
          </a:p>
          <a:p>
            <a:r>
              <a:rPr lang="nl-NL" dirty="0" err="1" smtClean="0"/>
              <a:t>etc</a:t>
            </a:r>
            <a:endParaRPr lang="en-GB" dirty="0" smtClean="0"/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Aim to prevent uncertainty in use:</a:t>
            </a:r>
          </a:p>
          <a:p>
            <a:r>
              <a:rPr lang="en-GB" dirty="0" smtClean="0"/>
              <a:t>Avoid necessity to search for destination/directions</a:t>
            </a:r>
          </a:p>
          <a:p>
            <a:r>
              <a:rPr lang="en-GB" dirty="0" smtClean="0"/>
              <a:t>Ensure all road categories are recognisable (self explaining)</a:t>
            </a:r>
          </a:p>
          <a:p>
            <a:r>
              <a:rPr lang="en-GB" dirty="0" smtClean="0"/>
              <a:t>Limit the number of designs/road types and ensure uniformity in design</a:t>
            </a:r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 smtClean="0"/>
              <a:t>Ability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road</a:t>
            </a:r>
            <a:r>
              <a:rPr lang="nl-NL" dirty="0" smtClean="0"/>
              <a:t> user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assess</a:t>
            </a:r>
            <a:r>
              <a:rPr lang="nl-NL" dirty="0" smtClean="0"/>
              <a:t> </a:t>
            </a:r>
            <a:r>
              <a:rPr lang="nl-NL" dirty="0" err="1" smtClean="0"/>
              <a:t>task</a:t>
            </a:r>
            <a:r>
              <a:rPr lang="nl-NL" dirty="0" smtClean="0"/>
              <a:t> </a:t>
            </a:r>
            <a:r>
              <a:rPr lang="nl-NL" dirty="0" err="1" smtClean="0"/>
              <a:t>capability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driving</a:t>
            </a:r>
            <a:r>
              <a:rPr lang="nl-NL" dirty="0" smtClean="0"/>
              <a:t> </a:t>
            </a:r>
            <a:r>
              <a:rPr lang="nl-NL" dirty="0" err="1" smtClean="0"/>
              <a:t>task</a:t>
            </a:r>
            <a:endParaRPr lang="nl-NL" dirty="0" smtClean="0"/>
          </a:p>
          <a:p>
            <a:r>
              <a:rPr lang="nl-NL" dirty="0" smtClean="0"/>
              <a:t>Make </a:t>
            </a:r>
            <a:r>
              <a:rPr lang="nl-NL" dirty="0" err="1" smtClean="0"/>
              <a:t>road</a:t>
            </a:r>
            <a:r>
              <a:rPr lang="nl-NL" dirty="0" smtClean="0"/>
              <a:t> users </a:t>
            </a:r>
            <a:r>
              <a:rPr lang="nl-NL" dirty="0" err="1" smtClean="0"/>
              <a:t>aware</a:t>
            </a:r>
            <a:r>
              <a:rPr lang="nl-NL" dirty="0" smtClean="0"/>
              <a:t> of </a:t>
            </a:r>
            <a:r>
              <a:rPr lang="nl-NL" dirty="0" err="1" smtClean="0"/>
              <a:t>own</a:t>
            </a:r>
            <a:r>
              <a:rPr lang="nl-NL" dirty="0" smtClean="0"/>
              <a:t> </a:t>
            </a:r>
            <a:r>
              <a:rPr lang="nl-NL" dirty="0" err="1" smtClean="0"/>
              <a:t>capabilities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limitations</a:t>
            </a:r>
            <a:endParaRPr lang="nl-NL" dirty="0" smtClean="0"/>
          </a:p>
          <a:p>
            <a:r>
              <a:rPr lang="nl-NL" dirty="0" err="1" smtClean="0"/>
              <a:t>Teach</a:t>
            </a:r>
            <a:r>
              <a:rPr lang="nl-NL" dirty="0" smtClean="0"/>
              <a:t> </a:t>
            </a:r>
            <a:r>
              <a:rPr lang="nl-NL" dirty="0" err="1" smtClean="0"/>
              <a:t>road</a:t>
            </a:r>
            <a:r>
              <a:rPr lang="nl-NL" dirty="0" smtClean="0"/>
              <a:t> users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recognise</a:t>
            </a:r>
            <a:r>
              <a:rPr lang="nl-NL" dirty="0" smtClean="0"/>
              <a:t> </a:t>
            </a:r>
            <a:r>
              <a:rPr lang="nl-NL" dirty="0" err="1" smtClean="0"/>
              <a:t>dangerous</a:t>
            </a:r>
            <a:r>
              <a:rPr lang="nl-NL" dirty="0" smtClean="0"/>
              <a:t> </a:t>
            </a:r>
            <a:r>
              <a:rPr lang="nl-NL" dirty="0" err="1" smtClean="0"/>
              <a:t>situations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manage risk</a:t>
            </a:r>
          </a:p>
          <a:p>
            <a:r>
              <a:rPr lang="nl-NL" dirty="0" err="1" smtClean="0"/>
              <a:t>Become</a:t>
            </a:r>
            <a:r>
              <a:rPr lang="nl-NL" dirty="0" smtClean="0"/>
              <a:t> part of </a:t>
            </a:r>
            <a:r>
              <a:rPr lang="nl-NL" dirty="0" err="1" smtClean="0"/>
              <a:t>the</a:t>
            </a:r>
            <a:r>
              <a:rPr lang="nl-NL" dirty="0" smtClean="0"/>
              <a:t> solution,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problem</a:t>
            </a:r>
            <a:r>
              <a:rPr lang="nl-NL" dirty="0" smtClean="0"/>
              <a:t> </a:t>
            </a:r>
            <a:endParaRPr lang="en-GB" dirty="0" smtClean="0"/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 smtClean="0"/>
              <a:t>6% </a:t>
            </a:r>
            <a:r>
              <a:rPr lang="nl-NL" altLang="nl-NL" dirty="0" err="1" smtClean="0"/>
              <a:t>less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deaths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hospitalizations</a:t>
            </a:r>
            <a:endParaRPr lang="nl-NL" altLang="nl-NL" dirty="0" smtClean="0"/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nl-NL" sz="2000" dirty="0" smtClean="0"/>
              <a:t>Main issues about measures in the advanced version:</a:t>
            </a:r>
          </a:p>
          <a:p>
            <a:pPr lvl="1"/>
            <a:r>
              <a:rPr lang="en-GB" altLang="nl-NL" sz="1800" dirty="0" smtClean="0"/>
              <a:t>Continuation of infrastructural measures</a:t>
            </a:r>
          </a:p>
          <a:p>
            <a:pPr lvl="1"/>
            <a:r>
              <a:rPr lang="en-GB" altLang="nl-NL" sz="1800" dirty="0" smtClean="0"/>
              <a:t>Elaboration of education and enforcement as part of Sustainable Safety</a:t>
            </a:r>
          </a:p>
          <a:p>
            <a:pPr lvl="1"/>
            <a:r>
              <a:rPr lang="en-GB" altLang="nl-NL" sz="1800" dirty="0" smtClean="0"/>
              <a:t>New possibilities through ITS</a:t>
            </a:r>
          </a:p>
          <a:p>
            <a:endParaRPr lang="en-GB" altLang="nl-NL" sz="2000" dirty="0" smtClean="0"/>
          </a:p>
          <a:p>
            <a:r>
              <a:rPr lang="en-GB" altLang="nl-NL" sz="2000" dirty="0" smtClean="0"/>
              <a:t>Policy issues:</a:t>
            </a:r>
          </a:p>
          <a:p>
            <a:pPr lvl="1"/>
            <a:r>
              <a:rPr lang="en-GB" altLang="nl-NL" sz="1800" dirty="0" smtClean="0"/>
              <a:t>Build on the successes of the past (first phase of Sustainable Safety) </a:t>
            </a:r>
          </a:p>
          <a:p>
            <a:pPr lvl="1"/>
            <a:r>
              <a:rPr lang="en-GB" altLang="nl-NL" sz="1800" dirty="0" smtClean="0"/>
              <a:t>More attention for systematic evaluation of effects</a:t>
            </a:r>
          </a:p>
          <a:p>
            <a:pPr lvl="1"/>
            <a:r>
              <a:rPr lang="en-GB" altLang="nl-NL" sz="1800" dirty="0" smtClean="0"/>
              <a:t>Produce higher quality with similar amounts of effort</a:t>
            </a:r>
          </a:p>
          <a:p>
            <a:pPr lvl="1"/>
            <a:r>
              <a:rPr lang="en-GB" altLang="nl-NL" sz="1800" dirty="0" smtClean="0"/>
              <a:t>More tuning, integration, and cooperation between fields</a:t>
            </a:r>
          </a:p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078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078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79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DDC9D-B1B8-4185-A97B-27E53D6F249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85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opsomming me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1560" y="2939818"/>
            <a:ext cx="8051824" cy="3553287"/>
          </a:xfrm>
        </p:spPr>
        <p:txBody>
          <a:bodyPr wrap="square">
            <a:noAutofit/>
          </a:bodyPr>
          <a:lstStyle>
            <a:lvl1pPr marL="359824" indent="-359824">
              <a:buSzPct val="90000"/>
              <a:tabLst/>
              <a:defRPr sz="2667">
                <a:solidFill>
                  <a:srgbClr val="343B79"/>
                </a:solidFill>
              </a:defRPr>
            </a:lvl1pPr>
            <a:lvl2pPr marL="833946" indent="-474121">
              <a:tabLst/>
              <a:defRPr sz="2400">
                <a:solidFill>
                  <a:srgbClr val="343B79"/>
                </a:solidFill>
              </a:defRPr>
            </a:lvl2pPr>
            <a:lvl3pPr marL="1430831" indent="-596885">
              <a:buFontTx/>
              <a:buBlip>
                <a:blip r:embed="rId3"/>
              </a:buBlip>
              <a:tabLst/>
              <a:defRPr sz="2400" baseline="0">
                <a:solidFill>
                  <a:srgbClr val="343B79"/>
                </a:solidFill>
              </a:defRPr>
            </a:lvl3pPr>
            <a:lvl4pPr marL="1780073" indent="-349242">
              <a:tabLst/>
              <a:defRPr sz="2133">
                <a:solidFill>
                  <a:srgbClr val="343B79"/>
                </a:solidFill>
              </a:defRPr>
            </a:lvl4pPr>
            <a:lvl5pPr marL="2139897" indent="-423323">
              <a:tabLst/>
              <a:defRPr sz="2133">
                <a:solidFill>
                  <a:srgbClr val="343B79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 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948264" y="745596"/>
            <a:ext cx="1715120" cy="365125"/>
          </a:xfrm>
        </p:spPr>
        <p:txBody>
          <a:bodyPr/>
          <a:lstStyle/>
          <a:p>
            <a:fld id="{2E33A430-E5F6-4B9A-8DF2-3DC37E2B6D32}" type="datetimeFigureOut">
              <a:rPr lang="nl-NL" smtClean="0"/>
              <a:t>26-9-2017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767784" y="164637"/>
            <a:ext cx="2895600" cy="531480"/>
          </a:xfrm>
        </p:spPr>
        <p:txBody>
          <a:bodyPr anchor="b"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48264" y="1160200"/>
            <a:ext cx="1715120" cy="365125"/>
          </a:xfrm>
        </p:spPr>
        <p:txBody>
          <a:bodyPr/>
          <a:lstStyle/>
          <a:p>
            <a:fld id="{70634815-C7C4-41E2-A557-8345432A273D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7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7834" y="3140075"/>
            <a:ext cx="8055550" cy="3553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29784" y="7455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3A430-E5F6-4B9A-8DF2-3DC37E2B6D32}" type="datetimeFigureOut">
              <a:rPr lang="nl-NL" smtClean="0"/>
              <a:pPr/>
              <a:t>26-9-2017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67784" y="3566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29784" y="11392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34815-C7C4-41E2-A557-8345432A273D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ijdelijke aanduiding voor titel 1"/>
          <p:cNvSpPr>
            <a:spLocks noGrp="1"/>
          </p:cNvSpPr>
          <p:nvPr>
            <p:ph type="title"/>
          </p:nvPr>
        </p:nvSpPr>
        <p:spPr>
          <a:xfrm>
            <a:off x="607834" y="1604798"/>
            <a:ext cx="8055550" cy="1324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589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rgbClr val="343B79"/>
          </a:solidFill>
          <a:latin typeface="+mj-lt"/>
          <a:ea typeface="+mj-ea"/>
          <a:cs typeface="+mj-cs"/>
        </a:defRPr>
      </a:lvl1pPr>
    </p:titleStyle>
    <p:bodyStyle>
      <a:lvl1pPr marL="359824" indent="-359824" algn="l" defTabSz="1219170" rtl="0" eaLnBrk="1" latinLnBrk="0" hangingPunct="1">
        <a:spcBef>
          <a:spcPct val="20000"/>
        </a:spcBef>
        <a:buSzPct val="90000"/>
        <a:buFontTx/>
        <a:buBlip>
          <a:blip r:embed="rId3"/>
        </a:buBlip>
        <a:tabLst/>
        <a:defRPr sz="2667" kern="1200">
          <a:solidFill>
            <a:srgbClr val="343B79"/>
          </a:solidFill>
          <a:latin typeface="+mn-lt"/>
          <a:ea typeface="+mn-ea"/>
          <a:cs typeface="+mn-cs"/>
        </a:defRPr>
      </a:lvl1pPr>
      <a:lvl2pPr marL="895328" indent="-535504" algn="l" defTabSz="1219170" rtl="0" eaLnBrk="1" latinLnBrk="0" hangingPunct="1">
        <a:spcBef>
          <a:spcPct val="20000"/>
        </a:spcBef>
        <a:buSzPct val="90000"/>
        <a:buFontTx/>
        <a:buBlip>
          <a:blip r:embed="rId4"/>
        </a:buBlip>
        <a:tabLst/>
        <a:defRPr sz="2400" kern="1200">
          <a:solidFill>
            <a:srgbClr val="343B79"/>
          </a:solidFill>
          <a:latin typeface="+mn-lt"/>
          <a:ea typeface="+mn-ea"/>
          <a:cs typeface="+mn-cs"/>
        </a:defRPr>
      </a:lvl2pPr>
      <a:lvl3pPr marL="1523962" indent="-628635" algn="l" defTabSz="1219170" rtl="0" eaLnBrk="1" latinLnBrk="0" hangingPunct="1">
        <a:spcBef>
          <a:spcPct val="20000"/>
        </a:spcBef>
        <a:buSzPct val="90000"/>
        <a:buFontTx/>
        <a:buBlip>
          <a:blip r:embed="rId5"/>
        </a:buBlip>
        <a:tabLst>
          <a:tab pos="1481630" algn="l"/>
        </a:tabLst>
        <a:defRPr sz="2400" kern="1200">
          <a:solidFill>
            <a:srgbClr val="343B79"/>
          </a:solidFill>
          <a:latin typeface="+mn-lt"/>
          <a:ea typeface="+mn-ea"/>
          <a:cs typeface="+mn-cs"/>
        </a:defRPr>
      </a:lvl3pPr>
      <a:lvl4pPr marL="1902836" indent="-359824" algn="l" defTabSz="1219170" rtl="0" eaLnBrk="1" latinLnBrk="0" hangingPunct="1">
        <a:spcBef>
          <a:spcPct val="20000"/>
        </a:spcBef>
        <a:buClr>
          <a:srgbClr val="B8CB33"/>
        </a:buClr>
        <a:buFont typeface="Arial" panose="020B0604020202020204" pitchFamily="34" charset="0"/>
        <a:buChar char="–"/>
        <a:tabLst/>
        <a:defRPr sz="2133" kern="1200">
          <a:solidFill>
            <a:srgbClr val="343B79"/>
          </a:solidFill>
          <a:latin typeface="+mn-lt"/>
          <a:ea typeface="+mn-ea"/>
          <a:cs typeface="+mn-cs"/>
        </a:defRPr>
      </a:lvl4pPr>
      <a:lvl5pPr marL="2252077" indent="-349242" algn="l" defTabSz="1219170" rtl="0" eaLnBrk="1" latinLnBrk="0" hangingPunct="1">
        <a:spcBef>
          <a:spcPct val="20000"/>
        </a:spcBef>
        <a:buClr>
          <a:srgbClr val="B8CB33"/>
        </a:buClr>
        <a:buFont typeface="ArialMT" charset="0"/>
        <a:buChar char="–"/>
        <a:tabLst/>
        <a:defRPr sz="2133" kern="1200">
          <a:solidFill>
            <a:srgbClr val="343B79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emf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7.wdp"/><Relationship Id="rId18" Type="http://schemas.openxmlformats.org/officeDocument/2006/relationships/image" Target="../media/image69.png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image" Target="../media/image71.png"/><Relationship Id="rId7" Type="http://schemas.microsoft.com/office/2007/relationships/hdphoto" Target="../media/hdphoto4.wdp"/><Relationship Id="rId12" Type="http://schemas.openxmlformats.org/officeDocument/2006/relationships/image" Target="../media/image66.png"/><Relationship Id="rId17" Type="http://schemas.microsoft.com/office/2007/relationships/hdphoto" Target="../media/hdphoto9.wdp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29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24" Type="http://schemas.openxmlformats.org/officeDocument/2006/relationships/image" Target="../media/image73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65.png"/><Relationship Id="rId19" Type="http://schemas.microsoft.com/office/2007/relationships/hdphoto" Target="../media/hdphoto10.wdp"/><Relationship Id="rId4" Type="http://schemas.openxmlformats.org/officeDocument/2006/relationships/image" Target="../media/image62.png"/><Relationship Id="rId9" Type="http://schemas.microsoft.com/office/2007/relationships/hdphoto" Target="../media/hdphoto5.wdp"/><Relationship Id="rId14" Type="http://schemas.openxmlformats.org/officeDocument/2006/relationships/image" Target="../media/image67.png"/><Relationship Id="rId22" Type="http://schemas.openxmlformats.org/officeDocument/2006/relationships/image" Target="../media/image72.png"/><Relationship Id="rId27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628699" y="1600803"/>
            <a:ext cx="8055550" cy="132414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The safe system approach in the Netherlands: adoption, implementation and lessons learned</a:t>
            </a:r>
            <a:br>
              <a:rPr lang="en-US" sz="3200" dirty="0" smtClean="0"/>
            </a:br>
            <a:endParaRPr lang="en-US" sz="2800" dirty="0"/>
          </a:p>
        </p:txBody>
      </p:sp>
      <p:sp>
        <p:nvSpPr>
          <p:cNvPr id="2" name="Tekstvak 1"/>
          <p:cNvSpPr txBox="1"/>
          <p:nvPr/>
        </p:nvSpPr>
        <p:spPr>
          <a:xfrm>
            <a:off x="-703538" y="3986474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chemeClr val="tx2"/>
                </a:solidFill>
              </a:rPr>
              <a:t>Dr. Letty Aarts</a:t>
            </a:r>
          </a:p>
          <a:p>
            <a:pPr algn="ctr"/>
            <a:r>
              <a:rPr lang="nl-NL" dirty="0" smtClean="0">
                <a:solidFill>
                  <a:schemeClr val="tx2"/>
                </a:solidFill>
              </a:rPr>
              <a:t>Parachute </a:t>
            </a:r>
            <a:r>
              <a:rPr lang="nl-NL" dirty="0" err="1" smtClean="0">
                <a:solidFill>
                  <a:schemeClr val="tx2"/>
                </a:solidFill>
              </a:rPr>
              <a:t>webinar</a:t>
            </a:r>
            <a:r>
              <a:rPr lang="nl-NL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tx2"/>
                </a:solidFill>
              </a:rPr>
              <a:t>26 September 2017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09" y="2924944"/>
            <a:ext cx="3653830" cy="332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48" y="4221087"/>
            <a:ext cx="12001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5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en-GB" altLang="nl-NL" sz="3600" dirty="0">
                <a:solidFill>
                  <a:srgbClr val="002060"/>
                </a:solidFill>
              </a:rPr>
              <a:t>Core of Sustainable </a:t>
            </a:r>
            <a:r>
              <a:rPr lang="en-GB" altLang="nl-NL" sz="3600" dirty="0" smtClean="0">
                <a:solidFill>
                  <a:srgbClr val="002060"/>
                </a:solidFill>
              </a:rPr>
              <a:t>Safety - </a:t>
            </a:r>
            <a:r>
              <a:rPr lang="en-GB" altLang="nl-NL" sz="3600" dirty="0" smtClean="0">
                <a:solidFill>
                  <a:srgbClr val="002060"/>
                </a:solidFill>
              </a:rPr>
              <a:t>goals</a:t>
            </a:r>
            <a:endParaRPr lang="nl-NL" sz="3600" dirty="0"/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539552" y="1844824"/>
            <a:ext cx="8208912" cy="41764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sz="2800" dirty="0" smtClean="0">
                <a:solidFill>
                  <a:srgbClr val="002060"/>
                </a:solidFill>
              </a:rPr>
              <a:t>Preventing </a:t>
            </a:r>
            <a:r>
              <a:rPr lang="en-GB" altLang="nl-NL" sz="2800" dirty="0">
                <a:solidFill>
                  <a:srgbClr val="002060"/>
                </a:solidFill>
              </a:rPr>
              <a:t>crashes</a:t>
            </a:r>
          </a:p>
          <a:p>
            <a:r>
              <a:rPr lang="en-GB" altLang="nl-NL" sz="2800" dirty="0">
                <a:solidFill>
                  <a:srgbClr val="002060"/>
                </a:solidFill>
              </a:rPr>
              <a:t>Reducing probability of serious </a:t>
            </a:r>
            <a:r>
              <a:rPr lang="en-GB" altLang="nl-NL" sz="2800" dirty="0" smtClean="0">
                <a:solidFill>
                  <a:srgbClr val="002060"/>
                </a:solidFill>
              </a:rPr>
              <a:t>injury</a:t>
            </a:r>
            <a:endParaRPr lang="en-GB" altLang="nl-NL" sz="2800" dirty="0">
              <a:solidFill>
                <a:srgbClr val="00206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89040"/>
            <a:ext cx="3168352" cy="210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3240360" cy="216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en-GB" altLang="nl-NL" sz="3600" dirty="0">
                <a:solidFill>
                  <a:srgbClr val="002060"/>
                </a:solidFill>
              </a:rPr>
              <a:t>Core of Sustainable Safety </a:t>
            </a:r>
            <a:r>
              <a:rPr lang="en-GB" altLang="nl-NL" sz="3600" dirty="0" smtClean="0">
                <a:solidFill>
                  <a:srgbClr val="002060"/>
                </a:solidFill>
              </a:rPr>
              <a:t>– human measure</a:t>
            </a:r>
            <a:endParaRPr lang="nl-NL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0073"/>
            <a:ext cx="4536504" cy="42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292080" y="2996952"/>
            <a:ext cx="3456384" cy="302433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sz="2400" dirty="0" smtClean="0">
                <a:solidFill>
                  <a:srgbClr val="002060"/>
                </a:solidFill>
              </a:rPr>
              <a:t>Humans are vulnerable</a:t>
            </a:r>
          </a:p>
          <a:p>
            <a:r>
              <a:rPr lang="en-GB" altLang="nl-NL" sz="2400" dirty="0" smtClean="0">
                <a:solidFill>
                  <a:srgbClr val="002060"/>
                </a:solidFill>
              </a:rPr>
              <a:t>Humans are </a:t>
            </a:r>
            <a:r>
              <a:rPr lang="en-GB" altLang="nl-NL" sz="2400" dirty="0" smtClean="0">
                <a:solidFill>
                  <a:srgbClr val="002060"/>
                </a:solidFill>
              </a:rPr>
              <a:t>fallible</a:t>
            </a:r>
          </a:p>
          <a:p>
            <a:r>
              <a:rPr lang="en-GB" altLang="nl-NL" sz="2400" dirty="0" smtClean="0">
                <a:solidFill>
                  <a:srgbClr val="002060"/>
                </a:solidFill>
              </a:rPr>
              <a:t>Humans are tempted</a:t>
            </a:r>
            <a:endParaRPr lang="en-GB" altLang="nl-N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 fontScale="90000"/>
          </a:bodyPr>
          <a:lstStyle/>
          <a:p>
            <a:r>
              <a:rPr lang="en-GB" altLang="nl-NL" sz="3600" dirty="0">
                <a:solidFill>
                  <a:srgbClr val="002060"/>
                </a:solidFill>
              </a:rPr>
              <a:t>Core of Sustainable </a:t>
            </a:r>
            <a:r>
              <a:rPr lang="en-GB" altLang="nl-NL" sz="3600" dirty="0" smtClean="0">
                <a:solidFill>
                  <a:srgbClr val="002060"/>
                </a:solidFill>
              </a:rPr>
              <a:t>Safety – proactive approach </a:t>
            </a:r>
            <a:endParaRPr lang="nl-NL" sz="3600" dirty="0"/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539552" y="1628800"/>
            <a:ext cx="8208912" cy="43924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sz="2400" dirty="0"/>
              <a:t>Intervene as early in </a:t>
            </a:r>
            <a:r>
              <a:rPr lang="en-GB" altLang="nl-NL" sz="2400" dirty="0" smtClean="0"/>
              <a:t>chain of events </a:t>
            </a:r>
            <a:r>
              <a:rPr lang="en-GB" altLang="nl-NL" sz="2400" dirty="0"/>
              <a:t>as possible</a:t>
            </a:r>
          </a:p>
          <a:p>
            <a:r>
              <a:rPr lang="en-GB" altLang="nl-NL" sz="2400" dirty="0">
                <a:solidFill>
                  <a:srgbClr val="002060"/>
                </a:solidFill>
              </a:rPr>
              <a:t>Prevent system failures</a:t>
            </a:r>
            <a:endParaRPr lang="en-GB" altLang="nl-NL" sz="2800" dirty="0">
              <a:solidFill>
                <a:srgbClr val="002060"/>
              </a:solidFill>
            </a:endParaRPr>
          </a:p>
          <a:p>
            <a:r>
              <a:rPr lang="en-GB" altLang="nl-NL" sz="2400" dirty="0" smtClean="0"/>
              <a:t>Make </a:t>
            </a:r>
            <a:r>
              <a:rPr lang="en-GB" altLang="nl-NL" sz="2400" dirty="0"/>
              <a:t>unsafe actions less dependent from </a:t>
            </a:r>
            <a:r>
              <a:rPr lang="en-GB" altLang="nl-NL" sz="2400" dirty="0" smtClean="0"/>
              <a:t>individual </a:t>
            </a:r>
            <a:r>
              <a:rPr lang="en-GB" altLang="nl-NL" sz="2400" dirty="0" smtClean="0"/>
              <a:t>choices</a:t>
            </a:r>
            <a:endParaRPr lang="en-GB" altLang="nl-NL" sz="2400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6102030" cy="350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7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smtClean="0"/>
              <a:t>How </a:t>
            </a:r>
            <a:r>
              <a:rPr lang="nl-NL" sz="3600" dirty="0" err="1" smtClean="0"/>
              <a:t>to</a:t>
            </a:r>
            <a:r>
              <a:rPr lang="nl-NL" sz="3600" dirty="0" smtClean="0"/>
              <a:t> deal </a:t>
            </a:r>
            <a:r>
              <a:rPr lang="nl-NL" sz="3600" dirty="0" err="1" smtClean="0"/>
              <a:t>with</a:t>
            </a:r>
            <a:r>
              <a:rPr lang="nl-NL" sz="3600" dirty="0" smtClean="0"/>
              <a:t> </a:t>
            </a:r>
            <a:r>
              <a:rPr lang="nl-NL" sz="3600" dirty="0" err="1" smtClean="0"/>
              <a:t>the</a:t>
            </a:r>
            <a:r>
              <a:rPr lang="nl-NL" sz="3600" dirty="0" smtClean="0"/>
              <a:t> ‘human </a:t>
            </a:r>
            <a:r>
              <a:rPr lang="nl-NL" sz="3600" dirty="0" err="1" smtClean="0"/>
              <a:t>measure</a:t>
            </a:r>
            <a:r>
              <a:rPr lang="nl-NL" sz="3600" dirty="0" smtClean="0"/>
              <a:t>’?</a:t>
            </a:r>
            <a:endParaRPr lang="nl-NL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0825" y="1864568"/>
            <a:ext cx="8610600" cy="487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l-NL" altLang="nl-NL" dirty="0" smtClean="0"/>
              <a:t>INFRASTRUCTURE</a:t>
            </a:r>
          </a:p>
          <a:p>
            <a:pPr lvl="1">
              <a:lnSpc>
                <a:spcPct val="90000"/>
              </a:lnSpc>
            </a:pPr>
            <a:r>
              <a:rPr lang="nl-NL" altLang="nl-NL" dirty="0" smtClean="0"/>
              <a:t>Design fits </a:t>
            </a:r>
            <a:r>
              <a:rPr lang="nl-NL" altLang="nl-NL" dirty="0" err="1" smtClean="0"/>
              <a:t>to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the</a:t>
            </a:r>
            <a:r>
              <a:rPr lang="nl-NL" altLang="nl-NL" dirty="0" smtClean="0"/>
              <a:t> human </a:t>
            </a:r>
            <a:r>
              <a:rPr lang="nl-NL" altLang="nl-NL" dirty="0" err="1" smtClean="0"/>
              <a:t>capabilities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limitations</a:t>
            </a:r>
            <a:endParaRPr lang="nl-NL" altLang="nl-NL" dirty="0" smtClean="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nl-NL" altLang="nl-NL" dirty="0" smtClean="0"/>
              <a:t>	</a:t>
            </a:r>
            <a:endParaRPr lang="nl-NL" altLang="nl-NL" b="1" dirty="0" smtClean="0"/>
          </a:p>
          <a:p>
            <a:pPr>
              <a:lnSpc>
                <a:spcPct val="90000"/>
              </a:lnSpc>
            </a:pPr>
            <a:r>
              <a:rPr lang="nl-NL" altLang="nl-NL" dirty="0" smtClean="0"/>
              <a:t>VEHICLE</a:t>
            </a:r>
          </a:p>
          <a:p>
            <a:pPr lvl="1">
              <a:lnSpc>
                <a:spcPct val="90000"/>
              </a:lnSpc>
            </a:pPr>
            <a:r>
              <a:rPr lang="nl-NL" altLang="nl-NL" dirty="0" smtClean="0"/>
              <a:t>Support </a:t>
            </a:r>
            <a:r>
              <a:rPr lang="nl-NL" altLang="nl-NL" dirty="0" err="1" smtClean="0"/>
              <a:t>the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driving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task</a:t>
            </a:r>
            <a:endParaRPr lang="nl-NL" altLang="nl-NL" dirty="0" smtClean="0"/>
          </a:p>
          <a:p>
            <a:pPr lvl="1">
              <a:lnSpc>
                <a:spcPct val="90000"/>
              </a:lnSpc>
            </a:pPr>
            <a:r>
              <a:rPr lang="nl-NL" altLang="nl-NL" dirty="0" err="1" smtClean="0"/>
              <a:t>Provide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physical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protection</a:t>
            </a:r>
            <a:endParaRPr lang="nl-NL" altLang="nl-NL" dirty="0" smtClean="0"/>
          </a:p>
          <a:p>
            <a:pPr>
              <a:lnSpc>
                <a:spcPct val="90000"/>
              </a:lnSpc>
            </a:pPr>
            <a:endParaRPr lang="nl-NL" altLang="nl-NL" dirty="0" smtClean="0"/>
          </a:p>
          <a:p>
            <a:pPr>
              <a:lnSpc>
                <a:spcPct val="90000"/>
              </a:lnSpc>
            </a:pPr>
            <a:r>
              <a:rPr lang="nl-NL" altLang="nl-NL" dirty="0" smtClean="0"/>
              <a:t>ROAD USER</a:t>
            </a:r>
          </a:p>
          <a:p>
            <a:pPr lvl="1">
              <a:lnSpc>
                <a:spcPct val="90000"/>
              </a:lnSpc>
            </a:pPr>
            <a:r>
              <a:rPr lang="nl-NL" altLang="nl-NL" dirty="0" smtClean="0"/>
              <a:t>Is well </a:t>
            </a:r>
            <a:r>
              <a:rPr lang="nl-NL" altLang="nl-NL" dirty="0" err="1" smtClean="0"/>
              <a:t>informed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trained</a:t>
            </a:r>
            <a:endParaRPr lang="nl-NL" altLang="nl-NL" b="1" dirty="0" smtClean="0"/>
          </a:p>
          <a:p>
            <a:pPr lvl="1">
              <a:lnSpc>
                <a:spcPct val="90000"/>
              </a:lnSpc>
            </a:pPr>
            <a:r>
              <a:rPr lang="nl-NL" altLang="nl-NL" dirty="0" err="1" smtClean="0"/>
              <a:t>Behaviour</a:t>
            </a:r>
            <a:r>
              <a:rPr lang="nl-NL" altLang="nl-NL" dirty="0" smtClean="0"/>
              <a:t> is </a:t>
            </a:r>
            <a:r>
              <a:rPr lang="nl-NL" altLang="nl-NL" dirty="0" err="1" smtClean="0"/>
              <a:t>being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checked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were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needed</a:t>
            </a:r>
            <a:endParaRPr lang="nl-NL" altLang="nl-NL" b="1" dirty="0"/>
          </a:p>
        </p:txBody>
      </p:sp>
      <p:grpSp>
        <p:nvGrpSpPr>
          <p:cNvPr id="2" name="Groep 1"/>
          <p:cNvGrpSpPr/>
          <p:nvPr/>
        </p:nvGrpSpPr>
        <p:grpSpPr>
          <a:xfrm>
            <a:off x="7668344" y="1684076"/>
            <a:ext cx="1022339" cy="2747459"/>
            <a:chOff x="7668344" y="1684076"/>
            <a:chExt cx="1022339" cy="2747459"/>
          </a:xfrm>
        </p:grpSpPr>
        <p:sp>
          <p:nvSpPr>
            <p:cNvPr id="4" name="Rechteraccolade 3"/>
            <p:cNvSpPr/>
            <p:nvPr/>
          </p:nvSpPr>
          <p:spPr>
            <a:xfrm>
              <a:off x="7668344" y="1833670"/>
              <a:ext cx="432048" cy="24482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ekstvak 20"/>
            <p:cNvSpPr txBox="1"/>
            <p:nvPr/>
          </p:nvSpPr>
          <p:spPr>
            <a:xfrm rot="5400000">
              <a:off x="7055343" y="2796196"/>
              <a:ext cx="2747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Engineering</a:t>
              </a:r>
              <a:endParaRPr lang="nl-NL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6" name="Groep 5"/>
          <p:cNvGrpSpPr/>
          <p:nvPr/>
        </p:nvGrpSpPr>
        <p:grpSpPr>
          <a:xfrm>
            <a:off x="4932040" y="5260558"/>
            <a:ext cx="3758643" cy="369332"/>
            <a:chOff x="4932040" y="5260558"/>
            <a:chExt cx="3758643" cy="369332"/>
          </a:xfrm>
        </p:grpSpPr>
        <p:cxnSp>
          <p:nvCxnSpPr>
            <p:cNvPr id="18" name="Rechte verbindingslijn met pijl 17"/>
            <p:cNvCxnSpPr/>
            <p:nvPr/>
          </p:nvCxnSpPr>
          <p:spPr>
            <a:xfrm>
              <a:off x="4932040" y="5445224"/>
              <a:ext cx="15841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vak 22"/>
            <p:cNvSpPr txBox="1"/>
            <p:nvPr/>
          </p:nvSpPr>
          <p:spPr>
            <a:xfrm>
              <a:off x="6726662" y="5260558"/>
              <a:ext cx="1964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cap="all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Education</a:t>
              </a:r>
              <a:endParaRPr lang="nl-NL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7" name="Groep 6"/>
          <p:cNvGrpSpPr/>
          <p:nvPr/>
        </p:nvGrpSpPr>
        <p:grpSpPr>
          <a:xfrm>
            <a:off x="6516216" y="5692606"/>
            <a:ext cx="2701249" cy="369332"/>
            <a:chOff x="6516216" y="5692606"/>
            <a:chExt cx="2701249" cy="369332"/>
          </a:xfrm>
        </p:grpSpPr>
        <p:cxnSp>
          <p:nvCxnSpPr>
            <p:cNvPr id="20" name="Rechte verbindingslijn met pijl 19"/>
            <p:cNvCxnSpPr/>
            <p:nvPr/>
          </p:nvCxnSpPr>
          <p:spPr>
            <a:xfrm>
              <a:off x="6516216" y="5877272"/>
              <a:ext cx="6480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/>
            <p:cNvSpPr txBox="1"/>
            <p:nvPr/>
          </p:nvSpPr>
          <p:spPr>
            <a:xfrm>
              <a:off x="7253444" y="5692606"/>
              <a:ext cx="1964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cap="all" dirty="0" err="1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Enforcement</a:t>
              </a:r>
              <a:endParaRPr lang="nl-NL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9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/>
          <p:cNvSpPr txBox="1"/>
          <p:nvPr/>
        </p:nvSpPr>
        <p:spPr>
          <a:xfrm>
            <a:off x="5148203" y="2647073"/>
            <a:ext cx="3518640" cy="3570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nl-NL" sz="2800" i="1" dirty="0" err="1" smtClean="0">
                <a:solidFill>
                  <a:schemeClr val="bg1">
                    <a:lumMod val="65000"/>
                  </a:schemeClr>
                </a:solidFill>
              </a:rPr>
              <a:t>Psychological</a:t>
            </a:r>
            <a:r>
              <a:rPr lang="nl-NL" sz="28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r"/>
            <a:r>
              <a:rPr lang="nl-NL" i="1" dirty="0" err="1" smtClean="0">
                <a:solidFill>
                  <a:schemeClr val="bg1">
                    <a:lumMod val="65000"/>
                  </a:schemeClr>
                </a:solidFill>
              </a:rPr>
              <a:t>aspects</a:t>
            </a:r>
            <a:r>
              <a:rPr lang="nl-NL" i="1" dirty="0" smtClean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nl-NL" i="1" dirty="0" err="1" smtClean="0">
                <a:solidFill>
                  <a:schemeClr val="bg1">
                    <a:lumMod val="65000"/>
                  </a:schemeClr>
                </a:solidFill>
              </a:rPr>
              <a:t>humans</a:t>
            </a:r>
            <a:endParaRPr lang="nl-NL" dirty="0"/>
          </a:p>
          <a:p>
            <a:pPr algn="r"/>
            <a:endParaRPr lang="nl-NL" dirty="0" smtClean="0"/>
          </a:p>
          <a:p>
            <a:pPr algn="r"/>
            <a:endParaRPr lang="nl-NL" dirty="0" smtClean="0"/>
          </a:p>
          <a:p>
            <a:pPr algn="r"/>
            <a:endParaRPr lang="nl-NL" dirty="0"/>
          </a:p>
          <a:p>
            <a:pPr algn="r"/>
            <a:endParaRPr lang="nl-NL" dirty="0" smtClean="0"/>
          </a:p>
          <a:p>
            <a:pPr algn="r"/>
            <a:endParaRPr lang="nl-NL" dirty="0" smtClean="0"/>
          </a:p>
          <a:p>
            <a:pPr algn="r"/>
            <a:endParaRPr lang="nl-NL" dirty="0"/>
          </a:p>
          <a:p>
            <a:pPr algn="r"/>
            <a:endParaRPr lang="nl-NL" dirty="0" smtClean="0"/>
          </a:p>
          <a:p>
            <a:pPr algn="r"/>
            <a:endParaRPr lang="nl-NL" dirty="0"/>
          </a:p>
          <a:p>
            <a:pPr algn="r"/>
            <a:endParaRPr lang="nl-NL" dirty="0" smtClean="0"/>
          </a:p>
          <a:p>
            <a:pPr algn="r"/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355571" y="2606910"/>
            <a:ext cx="3204818" cy="3570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800" i="1" dirty="0" err="1" smtClean="0">
                <a:solidFill>
                  <a:schemeClr val="bg1">
                    <a:lumMod val="65000"/>
                  </a:schemeClr>
                </a:solidFill>
              </a:rPr>
              <a:t>Physical</a:t>
            </a:r>
            <a:r>
              <a:rPr lang="nl-NL" sz="28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nl-NL" i="1" dirty="0" err="1" smtClean="0">
                <a:solidFill>
                  <a:schemeClr val="bg1">
                    <a:lumMod val="65000"/>
                  </a:schemeClr>
                </a:solidFill>
              </a:rPr>
              <a:t>aspects</a:t>
            </a:r>
            <a:r>
              <a:rPr lang="nl-NL" i="1" dirty="0" smtClean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nl-NL" i="1" dirty="0" err="1" smtClean="0">
                <a:solidFill>
                  <a:schemeClr val="bg1">
                    <a:lumMod val="65000"/>
                  </a:schemeClr>
                </a:solidFill>
              </a:rPr>
              <a:t>humans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/>
              <a:t>S</a:t>
            </a:r>
            <a:r>
              <a:rPr lang="nl-NL" sz="3600" dirty="0" smtClean="0"/>
              <a:t>afety </a:t>
            </a:r>
            <a:r>
              <a:rPr lang="nl-NL" sz="3600" dirty="0" err="1" smtClean="0"/>
              <a:t>principles</a:t>
            </a:r>
            <a:endParaRPr lang="nl-NL" sz="3600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72148" y="1844824"/>
            <a:ext cx="7343380" cy="2547127"/>
            <a:chOff x="1446" y="2243"/>
            <a:chExt cx="3538" cy="869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2472" y="2432"/>
              <a:ext cx="1225" cy="590"/>
            </a:xfrm>
            <a:prstGeom prst="triangle">
              <a:avLst>
                <a:gd name="adj" fmla="val 50000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nl-NL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2728" y="2243"/>
              <a:ext cx="730" cy="223"/>
            </a:xfrm>
            <a:prstGeom prst="rect">
              <a:avLst/>
            </a:prstGeom>
            <a:solidFill>
              <a:srgbClr val="C4D241"/>
            </a:solidFill>
            <a:ln w="28575">
              <a:solidFill>
                <a:srgbClr val="B7C81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/>
            <a:lstStyle>
              <a:lvl1pPr algn="l">
                <a:buChar char="•"/>
                <a:defRPr sz="2400" b="1">
                  <a:solidFill>
                    <a:srgbClr val="003366"/>
                  </a:solidFill>
                  <a:latin typeface="Arial" charset="0"/>
                </a:defRPr>
              </a:lvl1pPr>
              <a:lvl2pPr marL="966788" indent="-342900" algn="l">
                <a:defRPr b="1">
                  <a:solidFill>
                    <a:srgbClr val="003366"/>
                  </a:solidFill>
                  <a:latin typeface="Arial" charset="0"/>
                </a:defRPr>
              </a:lvl2pPr>
              <a:lvl3pPr marL="1450975" indent="-304800" algn="l">
                <a:buChar char="•"/>
                <a:defRPr sz="1600">
                  <a:solidFill>
                    <a:srgbClr val="003366"/>
                  </a:solidFill>
                  <a:latin typeface="Arial" charset="0"/>
                </a:defRPr>
              </a:lvl3pPr>
              <a:lvl4pPr marL="1935163" indent="-304800" algn="l">
                <a:defRPr sz="1600">
                  <a:solidFill>
                    <a:srgbClr val="003366"/>
                  </a:solidFill>
                  <a:latin typeface="Arial" charset="0"/>
                </a:defRPr>
              </a:lvl4pPr>
              <a:lvl5pPr marL="2419350" indent="-304800" algn="l"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5pPr>
              <a:lvl6pPr marL="28765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6pPr>
              <a:lvl7pPr marL="33337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7pPr>
              <a:lvl8pPr marL="37909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8pPr>
              <a:lvl9pPr marL="42481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nl-NL" altLang="nl-NL" sz="1600" dirty="0" err="1" smtClean="0"/>
                <a:t>Functionality</a:t>
              </a:r>
              <a:r>
                <a:rPr lang="nl-NL" altLang="nl-NL" sz="1600" b="0" dirty="0" smtClean="0"/>
                <a:t> of </a:t>
              </a:r>
              <a:r>
                <a:rPr lang="nl-NL" altLang="nl-NL" sz="1600" b="0" dirty="0" err="1" smtClean="0"/>
                <a:t>roads</a:t>
              </a:r>
              <a:endParaRPr lang="en-GB" altLang="nl-NL" sz="1600" b="0" dirty="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511" y="2809"/>
              <a:ext cx="1473" cy="303"/>
            </a:xfrm>
            <a:prstGeom prst="rect">
              <a:avLst/>
            </a:prstGeom>
            <a:solidFill>
              <a:srgbClr val="C4D241"/>
            </a:solidFill>
            <a:ln w="28575">
              <a:solidFill>
                <a:srgbClr val="B7C81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/>
            <a:lstStyle>
              <a:lvl1pPr algn="l">
                <a:buChar char="•"/>
                <a:defRPr sz="2400" b="1">
                  <a:solidFill>
                    <a:srgbClr val="003366"/>
                  </a:solidFill>
                  <a:latin typeface="Arial" charset="0"/>
                </a:defRPr>
              </a:lvl1pPr>
              <a:lvl2pPr marL="966788" indent="-342900" algn="l">
                <a:defRPr b="1">
                  <a:solidFill>
                    <a:srgbClr val="003366"/>
                  </a:solidFill>
                  <a:latin typeface="Arial" charset="0"/>
                </a:defRPr>
              </a:lvl2pPr>
              <a:lvl3pPr marL="1450975" indent="-304800" algn="l">
                <a:buChar char="•"/>
                <a:defRPr sz="1600">
                  <a:solidFill>
                    <a:srgbClr val="003366"/>
                  </a:solidFill>
                  <a:latin typeface="Arial" charset="0"/>
                </a:defRPr>
              </a:lvl3pPr>
              <a:lvl4pPr marL="1935163" indent="-304800" algn="l">
                <a:defRPr sz="1600">
                  <a:solidFill>
                    <a:srgbClr val="003366"/>
                  </a:solidFill>
                  <a:latin typeface="Arial" charset="0"/>
                </a:defRPr>
              </a:lvl4pPr>
              <a:lvl5pPr marL="2419350" indent="-304800" algn="l"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5pPr>
              <a:lvl6pPr marL="28765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6pPr>
              <a:lvl7pPr marL="33337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7pPr>
              <a:lvl8pPr marL="37909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8pPr>
              <a:lvl9pPr marL="42481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nl-NL" altLang="nl-NL" sz="1600" dirty="0" err="1" smtClean="0"/>
                <a:t>Predictability</a:t>
              </a:r>
              <a:r>
                <a:rPr lang="nl-NL" altLang="nl-NL" sz="1600" b="0" dirty="0" smtClean="0"/>
                <a:t> of road course </a:t>
              </a:r>
              <a:r>
                <a:rPr lang="nl-NL" altLang="nl-NL" sz="1600" b="0" dirty="0" err="1" smtClean="0"/>
                <a:t>and</a:t>
              </a:r>
              <a:r>
                <a:rPr lang="nl-NL" altLang="nl-NL" sz="1600" b="0" dirty="0" smtClean="0"/>
                <a:t> road user </a:t>
              </a:r>
              <a:r>
                <a:rPr lang="nl-NL" altLang="nl-NL" sz="1600" b="0" dirty="0" err="1" smtClean="0"/>
                <a:t>behaviour</a:t>
              </a:r>
              <a:r>
                <a:rPr lang="nl-NL" altLang="nl-NL" sz="1600" b="0" dirty="0" smtClean="0"/>
                <a:t> </a:t>
              </a:r>
              <a:r>
                <a:rPr lang="nl-NL" altLang="nl-NL" sz="1600" b="0" dirty="0" err="1" smtClean="0"/>
                <a:t>by</a:t>
              </a:r>
              <a:r>
                <a:rPr lang="nl-NL" altLang="nl-NL" sz="1600" b="0" dirty="0" smtClean="0"/>
                <a:t> </a:t>
              </a:r>
              <a:r>
                <a:rPr lang="nl-NL" altLang="nl-NL" sz="1600" dirty="0" err="1" smtClean="0"/>
                <a:t>recognizable</a:t>
              </a:r>
              <a:r>
                <a:rPr lang="nl-NL" altLang="nl-NL" sz="1600" dirty="0" smtClean="0"/>
                <a:t> </a:t>
              </a:r>
              <a:r>
                <a:rPr lang="nl-NL" altLang="nl-NL" sz="1600" b="0" dirty="0" smtClean="0"/>
                <a:t>road design</a:t>
              </a:r>
              <a:endParaRPr lang="en-GB" altLang="nl-NL" sz="1600" b="0" dirty="0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446" y="2809"/>
              <a:ext cx="1214" cy="303"/>
            </a:xfrm>
            <a:prstGeom prst="rect">
              <a:avLst/>
            </a:prstGeom>
            <a:solidFill>
              <a:srgbClr val="C4D241"/>
            </a:solidFill>
            <a:ln w="28575">
              <a:solidFill>
                <a:srgbClr val="B7C81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/>
            <a:lstStyle>
              <a:lvl1pPr algn="l">
                <a:buChar char="•"/>
                <a:defRPr sz="2400" b="1">
                  <a:solidFill>
                    <a:srgbClr val="003366"/>
                  </a:solidFill>
                  <a:latin typeface="Arial" charset="0"/>
                </a:defRPr>
              </a:lvl1pPr>
              <a:lvl2pPr marL="966788" indent="-342900" algn="l">
                <a:defRPr b="1">
                  <a:solidFill>
                    <a:srgbClr val="003366"/>
                  </a:solidFill>
                  <a:latin typeface="Arial" charset="0"/>
                </a:defRPr>
              </a:lvl2pPr>
              <a:lvl3pPr marL="1450975" indent="-304800" algn="l">
                <a:buChar char="•"/>
                <a:defRPr sz="1600">
                  <a:solidFill>
                    <a:srgbClr val="003366"/>
                  </a:solidFill>
                  <a:latin typeface="Arial" charset="0"/>
                </a:defRPr>
              </a:lvl3pPr>
              <a:lvl4pPr marL="1935163" indent="-304800" algn="l">
                <a:defRPr sz="1600">
                  <a:solidFill>
                    <a:srgbClr val="003366"/>
                  </a:solidFill>
                  <a:latin typeface="Arial" charset="0"/>
                </a:defRPr>
              </a:lvl4pPr>
              <a:lvl5pPr marL="2419350" indent="-304800" algn="l"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5pPr>
              <a:lvl6pPr marL="28765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6pPr>
              <a:lvl7pPr marL="33337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7pPr>
              <a:lvl8pPr marL="37909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8pPr>
              <a:lvl9pPr marL="42481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nl-NL" altLang="nl-NL" sz="1600" dirty="0" err="1" smtClean="0"/>
                <a:t>Homogeneity</a:t>
              </a:r>
              <a:r>
                <a:rPr lang="nl-NL" altLang="nl-NL" sz="1600" b="0" dirty="0" smtClean="0"/>
                <a:t> of </a:t>
              </a:r>
              <a:r>
                <a:rPr lang="nl-NL" altLang="nl-NL" sz="1600" b="0" dirty="0" err="1" smtClean="0"/>
                <a:t>masses</a:t>
              </a:r>
              <a:r>
                <a:rPr lang="nl-NL" altLang="nl-NL" sz="1600" b="0" dirty="0" smtClean="0"/>
                <a:t>, speed </a:t>
              </a:r>
              <a:r>
                <a:rPr lang="nl-NL" altLang="nl-NL" sz="1600" b="0" dirty="0" err="1" smtClean="0"/>
                <a:t>and</a:t>
              </a:r>
              <a:r>
                <a:rPr lang="nl-NL" altLang="nl-NL" sz="1600" b="0" dirty="0" smtClean="0"/>
                <a:t> </a:t>
              </a:r>
              <a:r>
                <a:rPr lang="nl-NL" altLang="nl-NL" sz="1600" b="0" dirty="0" err="1" smtClean="0"/>
                <a:t>driving</a:t>
              </a:r>
              <a:r>
                <a:rPr lang="nl-NL" altLang="nl-NL" sz="1600" b="0" dirty="0" smtClean="0"/>
                <a:t> </a:t>
              </a:r>
              <a:r>
                <a:rPr lang="nl-NL" altLang="nl-NL" sz="1600" b="0" dirty="0" err="1" smtClean="0"/>
                <a:t>directions</a:t>
              </a:r>
              <a:endParaRPr lang="en-GB" altLang="nl-NL" sz="1600" b="0" dirty="0"/>
            </a:p>
          </p:txBody>
        </p: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972171" y="4654298"/>
            <a:ext cx="7343776" cy="1366839"/>
            <a:chOff x="613" y="3113"/>
            <a:chExt cx="4626" cy="861"/>
          </a:xfrm>
        </p:grpSpPr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3313" y="3634"/>
              <a:ext cx="1926" cy="340"/>
            </a:xfrm>
            <a:prstGeom prst="rect">
              <a:avLst/>
            </a:prstGeom>
            <a:solidFill>
              <a:srgbClr val="DAE389"/>
            </a:solidFill>
            <a:ln w="28575">
              <a:solidFill>
                <a:srgbClr val="B7C81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/>
            <a:lstStyle>
              <a:lvl1pPr algn="l">
                <a:buChar char="•"/>
                <a:defRPr sz="2400" b="1">
                  <a:solidFill>
                    <a:srgbClr val="003366"/>
                  </a:solidFill>
                  <a:latin typeface="Arial" charset="0"/>
                </a:defRPr>
              </a:lvl1pPr>
              <a:lvl2pPr marL="966788" indent="-342900" algn="l">
                <a:defRPr b="1">
                  <a:solidFill>
                    <a:srgbClr val="003366"/>
                  </a:solidFill>
                  <a:latin typeface="Arial" charset="0"/>
                </a:defRPr>
              </a:lvl2pPr>
              <a:lvl3pPr marL="1450975" indent="-304800" algn="l">
                <a:buChar char="•"/>
                <a:defRPr sz="1600">
                  <a:solidFill>
                    <a:srgbClr val="003366"/>
                  </a:solidFill>
                  <a:latin typeface="Arial" charset="0"/>
                </a:defRPr>
              </a:lvl3pPr>
              <a:lvl4pPr marL="1935163" indent="-304800" algn="l">
                <a:defRPr sz="1600">
                  <a:solidFill>
                    <a:srgbClr val="003366"/>
                  </a:solidFill>
                  <a:latin typeface="Arial" charset="0"/>
                </a:defRPr>
              </a:lvl4pPr>
              <a:lvl5pPr marL="2419350" indent="-304800" algn="l"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5pPr>
              <a:lvl6pPr marL="28765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6pPr>
              <a:lvl7pPr marL="33337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7pPr>
              <a:lvl8pPr marL="37909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8pPr>
              <a:lvl9pPr marL="42481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defRPr sz="16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nl-NL" altLang="nl-NL" sz="1600" dirty="0" smtClean="0"/>
                <a:t>State awareness</a:t>
              </a:r>
              <a:r>
                <a:rPr lang="nl-NL" altLang="nl-NL" sz="1600" b="0" dirty="0" smtClean="0"/>
                <a:t> of road users</a:t>
              </a:r>
              <a:endParaRPr lang="en-GB" altLang="nl-NL" sz="1600" b="0" dirty="0"/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613" y="3113"/>
              <a:ext cx="4626" cy="409"/>
            </a:xfrm>
            <a:prstGeom prst="rect">
              <a:avLst/>
            </a:prstGeom>
            <a:solidFill>
              <a:srgbClr val="DAE389"/>
            </a:solidFill>
            <a:ln w="28575">
              <a:solidFill>
                <a:srgbClr val="B7C81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/>
            <a:lstStyle>
              <a:lvl1pPr algn="l">
                <a:buChar char="•"/>
                <a:tabLst>
                  <a:tab pos="1612900" algn="l"/>
                </a:tabLst>
                <a:defRPr sz="2400" b="1">
                  <a:solidFill>
                    <a:srgbClr val="003366"/>
                  </a:solidFill>
                  <a:latin typeface="Arial" charset="0"/>
                </a:defRPr>
              </a:lvl1pPr>
              <a:lvl2pPr marL="966788" indent="-342900" algn="l">
                <a:tabLst>
                  <a:tab pos="1612900" algn="l"/>
                </a:tabLst>
                <a:defRPr b="1">
                  <a:solidFill>
                    <a:srgbClr val="003366"/>
                  </a:solidFill>
                  <a:latin typeface="Arial" charset="0"/>
                </a:defRPr>
              </a:lvl2pPr>
              <a:lvl3pPr marL="1450975" indent="-304800" algn="l">
                <a:buChar char="•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3pPr>
              <a:lvl4pPr marL="1935163" indent="-304800" algn="l"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4pPr>
              <a:lvl5pPr marL="2419350" indent="-304800" algn="l">
                <a:buChar char="»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5pPr>
              <a:lvl6pPr marL="28765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6pPr>
              <a:lvl7pPr marL="33337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7pPr>
              <a:lvl8pPr marL="37909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8pPr>
              <a:lvl9pPr marL="4248150" indent="-304800" fontAlgn="base">
                <a:spcBef>
                  <a:spcPct val="20000"/>
                </a:spcBef>
                <a:spcAft>
                  <a:spcPct val="0"/>
                </a:spcAft>
                <a:buClr>
                  <a:srgbClr val="990033"/>
                </a:buClr>
                <a:buSzPct val="145000"/>
                <a:buChar char="»"/>
                <a:tabLst>
                  <a:tab pos="1612900" algn="l"/>
                </a:tabLst>
                <a:defRPr sz="16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</a:pPr>
              <a:r>
                <a:rPr lang="nl-NL" altLang="nl-NL" sz="1600" dirty="0" err="1" smtClean="0"/>
                <a:t>Forgivingness</a:t>
              </a:r>
              <a:endParaRPr lang="nl-NL" altLang="nl-NL" sz="1600" dirty="0" smtClean="0"/>
            </a:p>
            <a:p>
              <a:pPr defTabSz="360000">
                <a:lnSpc>
                  <a:spcPct val="100000"/>
                </a:lnSpc>
                <a:buFontTx/>
                <a:buNone/>
                <a:tabLst>
                  <a:tab pos="1612800" algn="l"/>
                </a:tabLst>
              </a:pPr>
              <a:r>
                <a:rPr lang="nl-NL" altLang="nl-NL" sz="1600" b="0" dirty="0"/>
                <a:t>o</a:t>
              </a:r>
              <a:r>
                <a:rPr lang="nl-NL" altLang="nl-NL" sz="1600" b="0" dirty="0" smtClean="0"/>
                <a:t>f the road environment	</a:t>
              </a:r>
              <a:r>
                <a:rPr lang="nl-NL" altLang="nl-NL" sz="1600" b="0" dirty="0" err="1" smtClean="0"/>
                <a:t>and</a:t>
              </a:r>
              <a:r>
                <a:rPr lang="nl-NL" altLang="nl-NL" sz="1600" b="0" dirty="0" smtClean="0"/>
                <a:t> 	               of road users</a:t>
              </a:r>
              <a:endParaRPr lang="en-GB" altLang="nl-NL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2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u="sng" dirty="0" err="1" smtClean="0"/>
              <a:t>Functionality</a:t>
            </a:r>
            <a:r>
              <a:rPr lang="nl-NL" sz="3600" dirty="0" smtClean="0"/>
              <a:t> of </a:t>
            </a:r>
            <a:r>
              <a:rPr lang="nl-NL" sz="3600" dirty="0" err="1" smtClean="0"/>
              <a:t>roads</a:t>
            </a:r>
            <a:endParaRPr lang="nl-NL" sz="3600" dirty="0"/>
          </a:p>
        </p:txBody>
      </p:sp>
      <p:sp>
        <p:nvSpPr>
          <p:cNvPr id="2" name="Rechthoek 1"/>
          <p:cNvSpPr/>
          <p:nvPr/>
        </p:nvSpPr>
        <p:spPr>
          <a:xfrm>
            <a:off x="3447718" y="1628800"/>
            <a:ext cx="2980175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5029"/>
            <a:ext cx="5157458" cy="46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0404"/>
              </p:ext>
            </p:extLst>
          </p:nvPr>
        </p:nvGraphicFramePr>
        <p:xfrm>
          <a:off x="3707904" y="4653136"/>
          <a:ext cx="5040560" cy="1828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376264"/>
                <a:gridCol w="936104"/>
                <a:gridCol w="1728192"/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Road </a:t>
                      </a:r>
                      <a:r>
                        <a:rPr lang="nl-NL" dirty="0" err="1" smtClean="0"/>
                        <a:t>category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Flow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Exchange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n>
                            <a:noFill/>
                          </a:ln>
                        </a:rPr>
                        <a:t>Through road</a:t>
                      </a:r>
                      <a:endParaRPr lang="nl-NL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all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-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n>
                            <a:noFill/>
                          </a:ln>
                        </a:rPr>
                        <a:t>Distributor</a:t>
                      </a:r>
                      <a:r>
                        <a:rPr lang="nl-NL" baseline="0" dirty="0" smtClean="0">
                          <a:ln>
                            <a:noFill/>
                          </a:ln>
                        </a:rPr>
                        <a:t> road</a:t>
                      </a:r>
                      <a:endParaRPr lang="nl-NL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road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intersection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n>
                            <a:noFill/>
                          </a:ln>
                        </a:rPr>
                        <a:t>Access road</a:t>
                      </a:r>
                      <a:endParaRPr lang="nl-NL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-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all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 fontScale="90000"/>
          </a:bodyPr>
          <a:lstStyle/>
          <a:p>
            <a:r>
              <a:rPr lang="nl-NL" sz="3600" u="sng" dirty="0" smtClean="0"/>
              <a:t>Homogeneity</a:t>
            </a:r>
            <a:r>
              <a:rPr lang="nl-NL" sz="3600" dirty="0" smtClean="0"/>
              <a:t> in mass, speed and driving direction</a:t>
            </a:r>
            <a:endParaRPr lang="nl-NL" sz="3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51519" y="1787202"/>
            <a:ext cx="6115743" cy="18180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l-NL" sz="2400" dirty="0" smtClean="0"/>
              <a:t>Prevention </a:t>
            </a:r>
            <a:r>
              <a:rPr lang="en-US" altLang="nl-NL" sz="2400" dirty="0"/>
              <a:t>of conflicts at high </a:t>
            </a:r>
            <a:r>
              <a:rPr lang="en-US" altLang="nl-NL" sz="2400" dirty="0" smtClean="0"/>
              <a:t>speed (flow)</a:t>
            </a:r>
            <a:endParaRPr lang="en-US" altLang="nl-NL" sz="2400" dirty="0"/>
          </a:p>
          <a:p>
            <a:pPr lvl="1"/>
            <a:r>
              <a:rPr lang="en-US" altLang="nl-NL" sz="1800" dirty="0"/>
              <a:t>Separate driving lanes for differences in mass or speed</a:t>
            </a:r>
          </a:p>
          <a:p>
            <a:pPr lvl="1"/>
            <a:r>
              <a:rPr lang="en-US" altLang="nl-NL" sz="1800" dirty="0" smtClean="0"/>
              <a:t>Opposite </a:t>
            </a:r>
            <a:r>
              <a:rPr lang="en-US" altLang="nl-NL" sz="1800" dirty="0"/>
              <a:t>driving directions: physical separation</a:t>
            </a:r>
          </a:p>
          <a:p>
            <a:endParaRPr lang="en-GB" altLang="nl-NL" sz="1600" dirty="0" smtClean="0"/>
          </a:p>
          <a:p>
            <a:pPr lvl="1"/>
            <a:endParaRPr lang="en-GB" altLang="nl-NL" sz="2000" dirty="0" smtClean="0"/>
          </a:p>
          <a:p>
            <a:pPr lvl="1"/>
            <a:endParaRPr lang="en-GB" altLang="nl-NL" sz="2000" dirty="0"/>
          </a:p>
        </p:txBody>
      </p:sp>
      <p:pic>
        <p:nvPicPr>
          <p:cNvPr id="11" name="Picture 3" descr="GOW 80 nu 1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6" y="1700808"/>
            <a:ext cx="237626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otond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80590"/>
            <a:ext cx="2088233" cy="208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51520" y="3977965"/>
            <a:ext cx="7056784" cy="18180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l-NL" sz="2400" dirty="0" smtClean="0"/>
              <a:t>Conflicts unavoidable (exchange)? </a:t>
            </a:r>
            <a:r>
              <a:rPr lang="en-US" altLang="nl-NL" sz="2400" dirty="0"/>
              <a:t>Reduce speed!</a:t>
            </a:r>
          </a:p>
          <a:p>
            <a:pPr lvl="1"/>
            <a:r>
              <a:rPr lang="en-US" altLang="nl-NL" sz="1800" dirty="0"/>
              <a:t>Lower speed limit</a:t>
            </a:r>
          </a:p>
          <a:p>
            <a:pPr lvl="1"/>
            <a:r>
              <a:rPr lang="en-US" altLang="nl-NL" sz="1800" dirty="0"/>
              <a:t>Speed reduction at intersections</a:t>
            </a:r>
          </a:p>
          <a:p>
            <a:pPr lvl="1"/>
            <a:endParaRPr lang="en-GB" altLang="nl-NL" sz="2000" dirty="0"/>
          </a:p>
        </p:txBody>
      </p:sp>
    </p:spTree>
    <p:extLst>
      <p:ext uri="{BB962C8B-B14F-4D97-AF65-F5344CB8AC3E}">
        <p14:creationId xmlns:p14="http://schemas.microsoft.com/office/powerpoint/2010/main" val="42620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u="sng" dirty="0" smtClean="0"/>
              <a:t>Forgivingness</a:t>
            </a:r>
            <a:r>
              <a:rPr lang="nl-NL" sz="3600" dirty="0" smtClean="0"/>
              <a:t>: physical and social</a:t>
            </a:r>
            <a:endParaRPr lang="nl-NL" sz="3600" dirty="0"/>
          </a:p>
        </p:txBody>
      </p:sp>
      <p:grpSp>
        <p:nvGrpSpPr>
          <p:cNvPr id="2" name="Groep 1"/>
          <p:cNvGrpSpPr/>
          <p:nvPr/>
        </p:nvGrpSpPr>
        <p:grpSpPr>
          <a:xfrm>
            <a:off x="468313" y="1700213"/>
            <a:ext cx="8923286" cy="1836737"/>
            <a:chOff x="468313" y="1700213"/>
            <a:chExt cx="8923286" cy="1836737"/>
          </a:xfrm>
        </p:grpSpPr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3275856" y="1700213"/>
              <a:ext cx="6115743" cy="18180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59824" indent="-359824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3"/>
                </a:buBlip>
                <a:tabLst/>
                <a:defRPr sz="2667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1pPr>
              <a:lvl2pPr marL="833946" indent="-474121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tabLst/>
                <a:defRPr sz="2400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2pPr>
              <a:lvl3pPr marL="1430831" indent="-596885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5"/>
                </a:buBlip>
                <a:tabLst/>
                <a:defRPr sz="2400" kern="1200" baseline="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3pPr>
              <a:lvl4pPr marL="1780073" indent="-349242" algn="l" defTabSz="1219170" rtl="0" eaLnBrk="1" latinLnBrk="0" hangingPunct="1">
                <a:spcBef>
                  <a:spcPct val="20000"/>
                </a:spcBef>
                <a:buClr>
                  <a:srgbClr val="B8CB33"/>
                </a:buClr>
                <a:buFont typeface="Arial" panose="020B0604020202020204" pitchFamily="34" charset="0"/>
                <a:buChar char="–"/>
                <a:tabLst/>
                <a:defRPr sz="2133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4pPr>
              <a:lvl5pPr marL="2139897" indent="-423323" algn="l" defTabSz="1219170" rtl="0" eaLnBrk="1" latinLnBrk="0" hangingPunct="1">
                <a:spcBef>
                  <a:spcPct val="20000"/>
                </a:spcBef>
                <a:buClr>
                  <a:srgbClr val="B8CB33"/>
                </a:buClr>
                <a:buFont typeface="ArialMT" charset="0"/>
                <a:buChar char="–"/>
                <a:tabLst/>
                <a:defRPr sz="2133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nl-NL" sz="2800" dirty="0" smtClean="0"/>
                <a:t>Physical forgivingness:</a:t>
              </a:r>
            </a:p>
            <a:p>
              <a:pPr lvl="1"/>
              <a:r>
                <a:rPr lang="en-US" altLang="nl-NL" dirty="0" smtClean="0"/>
                <a:t>Matted </a:t>
              </a:r>
              <a:r>
                <a:rPr lang="en-US" altLang="nl-NL" dirty="0"/>
                <a:t>shoulders</a:t>
              </a:r>
            </a:p>
            <a:p>
              <a:pPr lvl="1"/>
              <a:r>
                <a:rPr lang="en-US" altLang="nl-NL" dirty="0"/>
                <a:t>Obstacle-free zones</a:t>
              </a:r>
            </a:p>
            <a:p>
              <a:pPr lvl="1"/>
              <a:r>
                <a:rPr lang="en-US" altLang="nl-NL" dirty="0"/>
                <a:t>Shielded obstacles</a:t>
              </a:r>
            </a:p>
            <a:p>
              <a:endParaRPr lang="en-US" altLang="nl-NL" sz="2000" dirty="0"/>
            </a:p>
            <a:p>
              <a:endParaRPr lang="en-GB" altLang="nl-NL" sz="2000" dirty="0" smtClean="0"/>
            </a:p>
            <a:p>
              <a:pPr lvl="1"/>
              <a:endParaRPr lang="en-GB" altLang="nl-NL" sz="2000" dirty="0"/>
            </a:p>
          </p:txBody>
        </p:sp>
        <p:pic>
          <p:nvPicPr>
            <p:cNvPr id="8" name="Picture 7" descr="DSCN64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700213"/>
              <a:ext cx="2447925" cy="1836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ep 3"/>
          <p:cNvGrpSpPr/>
          <p:nvPr/>
        </p:nvGrpSpPr>
        <p:grpSpPr>
          <a:xfrm>
            <a:off x="251519" y="4005064"/>
            <a:ext cx="8683846" cy="2250058"/>
            <a:chOff x="251519" y="4005064"/>
            <a:chExt cx="8683846" cy="2250058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251519" y="4437112"/>
              <a:ext cx="6907831" cy="18180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59824" indent="-359824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3"/>
                </a:buBlip>
                <a:tabLst/>
                <a:defRPr sz="2667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1pPr>
              <a:lvl2pPr marL="833946" indent="-474121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4"/>
                </a:buBlip>
                <a:tabLst/>
                <a:defRPr sz="2400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2pPr>
              <a:lvl3pPr marL="1430831" indent="-596885" algn="l" defTabSz="1219170" rtl="0" eaLnBrk="1" latinLnBrk="0" hangingPunct="1">
                <a:spcBef>
                  <a:spcPct val="20000"/>
                </a:spcBef>
                <a:buSzPct val="90000"/>
                <a:buFontTx/>
                <a:buBlip>
                  <a:blip r:embed="rId5"/>
                </a:buBlip>
                <a:tabLst/>
                <a:defRPr sz="2400" kern="1200" baseline="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3pPr>
              <a:lvl4pPr marL="1780073" indent="-349242" algn="l" defTabSz="1219170" rtl="0" eaLnBrk="1" latinLnBrk="0" hangingPunct="1">
                <a:spcBef>
                  <a:spcPct val="20000"/>
                </a:spcBef>
                <a:buClr>
                  <a:srgbClr val="B8CB33"/>
                </a:buClr>
                <a:buFont typeface="Arial" panose="020B0604020202020204" pitchFamily="34" charset="0"/>
                <a:buChar char="–"/>
                <a:tabLst/>
                <a:defRPr sz="2133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4pPr>
              <a:lvl5pPr marL="2139897" indent="-423323" algn="l" defTabSz="1219170" rtl="0" eaLnBrk="1" latinLnBrk="0" hangingPunct="1">
                <a:spcBef>
                  <a:spcPct val="20000"/>
                </a:spcBef>
                <a:buClr>
                  <a:srgbClr val="B8CB33"/>
                </a:buClr>
                <a:buFont typeface="ArialMT" charset="0"/>
                <a:buChar char="–"/>
                <a:tabLst/>
                <a:defRPr sz="2133" kern="1200">
                  <a:solidFill>
                    <a:srgbClr val="343B79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nl-NL" sz="2800" dirty="0"/>
                <a:t>Social forgivingness:</a:t>
              </a:r>
            </a:p>
            <a:p>
              <a:pPr lvl="1"/>
              <a:r>
                <a:rPr lang="en-US" altLang="nl-NL" dirty="0"/>
                <a:t>Anticipating way of traffic participation</a:t>
              </a:r>
            </a:p>
            <a:p>
              <a:pPr lvl="1"/>
              <a:r>
                <a:rPr lang="en-US" altLang="nl-NL" dirty="0"/>
                <a:t>Giving space to other road users</a:t>
              </a:r>
            </a:p>
            <a:p>
              <a:pPr lvl="1"/>
              <a:r>
                <a:rPr lang="en-US" altLang="nl-NL" dirty="0"/>
                <a:t>Particularly directed at less capable road users</a:t>
              </a:r>
            </a:p>
            <a:p>
              <a:endParaRPr lang="en-US" altLang="nl-NL" sz="2000" dirty="0"/>
            </a:p>
            <a:p>
              <a:endParaRPr lang="en-GB" altLang="nl-NL" sz="2000" dirty="0" smtClean="0"/>
            </a:p>
            <a:p>
              <a:pPr lvl="1"/>
              <a:endParaRPr lang="en-GB" altLang="nl-NL" sz="2000" dirty="0"/>
            </a:p>
          </p:txBody>
        </p:sp>
        <p:pic>
          <p:nvPicPr>
            <p:cNvPr id="24578" name="Picture 2" descr="Afbeeldingsresultaat voor rekening houden met elkaar in het verke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727" y="4005064"/>
              <a:ext cx="2601638" cy="1727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08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 fontScale="90000"/>
          </a:bodyPr>
          <a:lstStyle/>
          <a:p>
            <a:r>
              <a:rPr lang="nl-NL" sz="3600" u="sng" dirty="0" smtClean="0"/>
              <a:t>Predictability</a:t>
            </a:r>
            <a:r>
              <a:rPr lang="nl-NL" sz="3600" dirty="0" smtClean="0"/>
              <a:t> of road layout and traffic behaviour</a:t>
            </a:r>
            <a:endParaRPr lang="nl-NL" sz="3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51519" y="1628800"/>
            <a:ext cx="8352929" cy="30963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dirty="0" smtClean="0">
                <a:sym typeface="Wingdings" pitchFamily="2" charset="2"/>
              </a:rPr>
              <a:t>Reduce uncertainty and probability of failure:</a:t>
            </a:r>
            <a:endParaRPr lang="en-GB" altLang="nl-NL" dirty="0">
              <a:sym typeface="Wingdings" pitchFamily="2" charset="2"/>
            </a:endParaRPr>
          </a:p>
          <a:p>
            <a:pPr lvl="1"/>
            <a:r>
              <a:rPr lang="en-GB" altLang="nl-NL" dirty="0"/>
              <a:t>Recognizable situations: consistency in road design</a:t>
            </a:r>
          </a:p>
          <a:p>
            <a:pPr lvl="1"/>
            <a:r>
              <a:rPr lang="en-GB" altLang="nl-NL" dirty="0">
                <a:sym typeface="Wingdings" pitchFamily="2" charset="2"/>
              </a:rPr>
              <a:t>Predictable road course: continuity in road </a:t>
            </a:r>
            <a:r>
              <a:rPr lang="en-GB" altLang="nl-NL" dirty="0" smtClean="0">
                <a:sym typeface="Wingdings" pitchFamily="2" charset="2"/>
              </a:rPr>
              <a:t>design</a:t>
            </a:r>
          </a:p>
          <a:p>
            <a:pPr lvl="1"/>
            <a:endParaRPr lang="en-GB" altLang="nl-NL" dirty="0">
              <a:sym typeface="Wingdings" pitchFamily="2" charset="2"/>
            </a:endParaRPr>
          </a:p>
          <a:p>
            <a:pPr marL="359825" lvl="1" indent="0">
              <a:buNone/>
            </a:pPr>
            <a:endParaRPr lang="en-GB" altLang="nl-NL" dirty="0">
              <a:sym typeface="Wingdings" pitchFamily="2" charset="2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611560" y="3176972"/>
            <a:ext cx="5865966" cy="3276365"/>
            <a:chOff x="611560" y="3176972"/>
            <a:chExt cx="5865966" cy="3276365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541659"/>
              <a:ext cx="5865966" cy="2911678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611560" y="3176972"/>
              <a:ext cx="5448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>
                  <a:solidFill>
                    <a:srgbClr val="343B79"/>
                  </a:solidFill>
                </a:rPr>
                <a:t>‘Essential Recognisability Characteristics ‘(ERC):</a:t>
              </a:r>
              <a:endParaRPr lang="nl-NL" dirty="0">
                <a:solidFill>
                  <a:srgbClr val="343B79"/>
                </a:solidFill>
              </a:endParaRPr>
            </a:p>
          </p:txBody>
        </p:sp>
      </p:grpSp>
      <p:grpSp>
        <p:nvGrpSpPr>
          <p:cNvPr id="7" name="Groep 6"/>
          <p:cNvGrpSpPr/>
          <p:nvPr/>
        </p:nvGrpSpPr>
        <p:grpSpPr>
          <a:xfrm>
            <a:off x="1475656" y="4609085"/>
            <a:ext cx="5001870" cy="1781535"/>
            <a:chOff x="1475656" y="4609085"/>
            <a:chExt cx="5001870" cy="1781535"/>
          </a:xfrm>
        </p:grpSpPr>
        <p:sp>
          <p:nvSpPr>
            <p:cNvPr id="6" name="Tekstvak 5"/>
            <p:cNvSpPr txBox="1"/>
            <p:nvPr/>
          </p:nvSpPr>
          <p:spPr>
            <a:xfrm>
              <a:off x="1475656" y="462816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100 km/h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3472429" y="4609085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8</a:t>
              </a:r>
              <a:r>
                <a:rPr lang="nl-NL" b="1" dirty="0" smtClean="0">
                  <a:solidFill>
                    <a:schemeClr val="bg1"/>
                  </a:solidFill>
                </a:rPr>
                <a:t>0 km/h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4803340" y="4613311"/>
              <a:ext cx="167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60/80 km/h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3491880" y="602128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5</a:t>
              </a:r>
              <a:r>
                <a:rPr lang="nl-NL" b="1" dirty="0" smtClean="0">
                  <a:solidFill>
                    <a:schemeClr val="bg1"/>
                  </a:solidFill>
                </a:rPr>
                <a:t>0 km/h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4887050" y="6021288"/>
              <a:ext cx="1590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 smtClean="0">
                  <a:solidFill>
                    <a:schemeClr val="bg1"/>
                  </a:solidFill>
                </a:rPr>
                <a:t>30 /15km/h</a:t>
              </a:r>
              <a:endParaRPr lang="nl-N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u="sng" dirty="0" smtClean="0"/>
              <a:t>State awareness </a:t>
            </a:r>
            <a:r>
              <a:rPr lang="nl-NL" sz="3600" dirty="0" smtClean="0"/>
              <a:t>of the road user</a:t>
            </a:r>
            <a:endParaRPr lang="nl-NL" sz="1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9535" y="1700808"/>
            <a:ext cx="8352929" cy="30963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 smtClean="0">
                <a:sym typeface="Wingdings" pitchFamily="2" charset="2"/>
              </a:rPr>
              <a:t>Being aware of ones own</a:t>
            </a:r>
          </a:p>
          <a:p>
            <a:pPr lvl="1"/>
            <a:r>
              <a:rPr lang="nl-NL" altLang="nl-NL" dirty="0" smtClean="0">
                <a:sym typeface="Wingdings" pitchFamily="2" charset="2"/>
              </a:rPr>
              <a:t>Competences</a:t>
            </a:r>
          </a:p>
          <a:p>
            <a:pPr lvl="1"/>
            <a:r>
              <a:rPr lang="nl-NL" altLang="nl-NL" dirty="0" smtClean="0">
                <a:sym typeface="Wingdings" pitchFamily="2" charset="2"/>
              </a:rPr>
              <a:t>Situational task capacibility</a:t>
            </a:r>
            <a:endParaRPr lang="nl-NL" altLang="nl-NL" dirty="0">
              <a:sym typeface="Wingdings" pitchFamily="2" charset="2"/>
            </a:endParaRPr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832707"/>
              </p:ext>
            </p:extLst>
          </p:nvPr>
        </p:nvGraphicFramePr>
        <p:xfrm>
          <a:off x="28725" y="3726157"/>
          <a:ext cx="5326062" cy="31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Grafiek" r:id="rId7" imgW="5705497" imgH="3324171" progId="Excel.Chart.8">
                  <p:embed/>
                </p:oleObj>
              </mc:Choice>
              <mc:Fallback>
                <p:oleObj name="Grafiek" r:id="rId7" imgW="5705497" imgH="33241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25" y="3726157"/>
                        <a:ext cx="5326062" cy="310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532612"/>
              </p:ext>
            </p:extLst>
          </p:nvPr>
        </p:nvGraphicFramePr>
        <p:xfrm>
          <a:off x="4572000" y="1700808"/>
          <a:ext cx="4572000" cy="265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067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smtClean="0"/>
              <a:t>International ranking</a:t>
            </a:r>
            <a:endParaRPr lang="nl-NL" sz="36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5643"/>
            <a:ext cx="8270970" cy="46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3913978" y="5577778"/>
            <a:ext cx="5040560" cy="3522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dirty="0" smtClean="0"/>
              <a:t>Source: IRTAD/OECD (2014)</a:t>
            </a:r>
          </a:p>
          <a:p>
            <a:pPr marL="0" indent="0" algn="r">
              <a:buNone/>
            </a:pPr>
            <a:endParaRPr lang="nl-NL" sz="1600" dirty="0" smtClean="0"/>
          </a:p>
          <a:p>
            <a:pPr algn="r"/>
            <a:endParaRPr lang="nl-NL" sz="1600" dirty="0" smtClean="0"/>
          </a:p>
          <a:p>
            <a:pPr lvl="1" algn="r"/>
            <a:endParaRPr lang="nl-NL" sz="1400" dirty="0" smtClean="0"/>
          </a:p>
          <a:p>
            <a:pPr algn="r"/>
            <a:endParaRPr lang="nl-NL" sz="1600" dirty="0" smtClean="0"/>
          </a:p>
        </p:txBody>
      </p:sp>
      <p:sp>
        <p:nvSpPr>
          <p:cNvPr id="11" name="Tijdelijke aanduiding voor inhoud 1"/>
          <p:cNvSpPr txBox="1">
            <a:spLocks/>
          </p:cNvSpPr>
          <p:nvPr/>
        </p:nvSpPr>
        <p:spPr>
          <a:xfrm>
            <a:off x="539552" y="5668993"/>
            <a:ext cx="5040560" cy="7123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smtClean="0"/>
              <a:t>WHO ranking of 180 </a:t>
            </a:r>
            <a:r>
              <a:rPr lang="nl-NL" sz="2000" dirty="0" err="1" smtClean="0"/>
              <a:t>states</a:t>
            </a:r>
            <a:r>
              <a:rPr lang="nl-NL" sz="2000" dirty="0" smtClean="0"/>
              <a:t> (2015)</a:t>
            </a:r>
          </a:p>
          <a:p>
            <a:pPr lvl="1"/>
            <a:r>
              <a:rPr lang="nl-NL" sz="1733" dirty="0" smtClean="0"/>
              <a:t>The Netherlands: rank 8</a:t>
            </a:r>
          </a:p>
          <a:p>
            <a:pPr lvl="1"/>
            <a:r>
              <a:rPr lang="nl-NL" sz="1733" dirty="0" smtClean="0"/>
              <a:t>Canada: rank 29</a:t>
            </a:r>
            <a:endParaRPr lang="nl-NL" sz="2000" dirty="0" smtClean="0"/>
          </a:p>
          <a:p>
            <a:pPr lvl="1"/>
            <a:endParaRPr lang="nl-NL" sz="1733" dirty="0" smtClean="0"/>
          </a:p>
          <a:p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33344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1124743"/>
            <a:ext cx="7632848" cy="45362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GB" altLang="nl-NL" sz="7200" b="1" dirty="0" smtClean="0"/>
          </a:p>
          <a:p>
            <a:pPr marL="0" indent="0" algn="ctr">
              <a:buFontTx/>
              <a:buNone/>
            </a:pPr>
            <a:r>
              <a:rPr lang="en-GB" altLang="nl-NL" sz="7200" b="1" dirty="0" smtClean="0"/>
              <a:t>Implementation and results</a:t>
            </a:r>
          </a:p>
        </p:txBody>
      </p:sp>
    </p:spTree>
    <p:extLst>
      <p:ext uri="{BB962C8B-B14F-4D97-AF65-F5344CB8AC3E}">
        <p14:creationId xmlns:p14="http://schemas.microsoft.com/office/powerpoint/2010/main" val="20052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Demonstration</a:t>
            </a:r>
            <a:r>
              <a:rPr lang="nl-NL" sz="3600" dirty="0" smtClean="0"/>
              <a:t> </a:t>
            </a:r>
            <a:r>
              <a:rPr lang="nl-NL" sz="3600" dirty="0" err="1" smtClean="0"/>
              <a:t>projects</a:t>
            </a:r>
            <a:endParaRPr lang="nl-NL" sz="3600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491489" y="1556792"/>
            <a:ext cx="7772400" cy="252028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10000"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sz="3300" dirty="0" smtClean="0"/>
              <a:t>Aim: implementation experience at local level</a:t>
            </a:r>
          </a:p>
          <a:p>
            <a:r>
              <a:rPr lang="en-GB" altLang="nl-NL" sz="3300" dirty="0" smtClean="0"/>
              <a:t>Main lessons</a:t>
            </a:r>
          </a:p>
          <a:p>
            <a:pPr lvl="1"/>
            <a:r>
              <a:rPr lang="en-GB" altLang="nl-NL" sz="2600" dirty="0" smtClean="0"/>
              <a:t>Cooperation between parties (road authorities + police</a:t>
            </a:r>
            <a:r>
              <a:rPr lang="en-GB" altLang="nl-NL" sz="2900" dirty="0" smtClean="0"/>
              <a:t>)</a:t>
            </a:r>
          </a:p>
          <a:p>
            <a:pPr lvl="1"/>
            <a:r>
              <a:rPr lang="en-GB" altLang="nl-NL" sz="2600" dirty="0" smtClean="0"/>
              <a:t>Transparency about tasks + budgets</a:t>
            </a:r>
          </a:p>
          <a:p>
            <a:pPr lvl="1"/>
            <a:r>
              <a:rPr lang="en-GB" altLang="nl-NL" sz="2600" dirty="0" smtClean="0"/>
              <a:t>Communication (public support)</a:t>
            </a:r>
          </a:p>
          <a:p>
            <a:pPr lvl="1">
              <a:buFont typeface="Wingdings" pitchFamily="2" charset="2"/>
              <a:buNone/>
            </a:pPr>
            <a:endParaRPr lang="en-GB" altLang="nl-NL" sz="2000" dirty="0" smtClean="0"/>
          </a:p>
        </p:txBody>
      </p: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500063" y="4221088"/>
            <a:ext cx="6559550" cy="2133600"/>
            <a:chOff x="249" y="2568"/>
            <a:chExt cx="4132" cy="1344"/>
          </a:xfrm>
        </p:grpSpPr>
        <p:pic>
          <p:nvPicPr>
            <p:cNvPr id="27" name="Picture 9" descr="Ovond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568"/>
              <a:ext cx="2000" cy="1344"/>
            </a:xfrm>
            <a:prstGeom prst="rect">
              <a:avLst/>
            </a:prstGeom>
            <a:noFill/>
            <a:ln w="28575">
              <a:solidFill>
                <a:srgbClr val="CC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lingerremm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2568"/>
              <a:ext cx="2000" cy="1344"/>
            </a:xfrm>
            <a:prstGeom prst="rect">
              <a:avLst/>
            </a:prstGeom>
            <a:noFill/>
            <a:ln w="28575">
              <a:solidFill>
                <a:srgbClr val="CC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75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smtClean="0"/>
              <a:t>Startup </a:t>
            </a:r>
            <a:r>
              <a:rPr lang="nl-NL" sz="3600" dirty="0" err="1" smtClean="0"/>
              <a:t>programme</a:t>
            </a:r>
            <a:endParaRPr lang="nl-NL" sz="3600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323528" y="1322304"/>
            <a:ext cx="5832649" cy="52030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nl-NL" sz="2200" dirty="0" smtClean="0"/>
              <a:t>Covenant (1997)</a:t>
            </a:r>
            <a:endParaRPr lang="en-GB" altLang="nl-NL" sz="2200" dirty="0"/>
          </a:p>
          <a:p>
            <a:pPr lvl="1"/>
            <a:r>
              <a:rPr lang="en-GB" altLang="nl-NL" sz="1900" dirty="0"/>
              <a:t>central government, provincial, local authorities </a:t>
            </a:r>
          </a:p>
          <a:p>
            <a:pPr lvl="1"/>
            <a:r>
              <a:rPr lang="en-GB" altLang="nl-NL" sz="1900" dirty="0"/>
              <a:t>24 agreements on implementation and financing</a:t>
            </a:r>
          </a:p>
          <a:p>
            <a:endParaRPr lang="nl-NL" altLang="nl-NL" sz="2000" dirty="0" smtClean="0"/>
          </a:p>
          <a:p>
            <a:r>
              <a:rPr lang="nl-NL" altLang="nl-NL" sz="2200" dirty="0" err="1" smtClean="0"/>
              <a:t>Implemented</a:t>
            </a:r>
            <a:r>
              <a:rPr lang="nl-NL" altLang="nl-NL" sz="2200" dirty="0" smtClean="0"/>
              <a:t> </a:t>
            </a:r>
            <a:r>
              <a:rPr lang="nl-NL" altLang="nl-NL" sz="2200" dirty="0" err="1" smtClean="0"/>
              <a:t>measures</a:t>
            </a:r>
            <a:r>
              <a:rPr lang="nl-NL" altLang="nl-NL" sz="2200" dirty="0" smtClean="0"/>
              <a:t>:</a:t>
            </a:r>
          </a:p>
          <a:p>
            <a:pPr lvl="1"/>
            <a:r>
              <a:rPr lang="nl-NL" altLang="nl-NL" sz="1933" dirty="0" err="1" smtClean="0"/>
              <a:t>Categorisation</a:t>
            </a:r>
            <a:r>
              <a:rPr lang="nl-NL" altLang="nl-NL" sz="1933" dirty="0" smtClean="0"/>
              <a:t> </a:t>
            </a:r>
            <a:r>
              <a:rPr lang="nl-NL" altLang="nl-NL" sz="1933" dirty="0"/>
              <a:t>of </a:t>
            </a:r>
            <a:r>
              <a:rPr lang="nl-NL" altLang="nl-NL" sz="1933" dirty="0" err="1"/>
              <a:t>roads</a:t>
            </a:r>
            <a:r>
              <a:rPr lang="nl-NL" altLang="nl-NL" sz="1933" dirty="0"/>
              <a:t> </a:t>
            </a:r>
            <a:r>
              <a:rPr lang="nl-NL" altLang="nl-NL" sz="1933" dirty="0" smtClean="0"/>
              <a:t>(ca. </a:t>
            </a:r>
            <a:r>
              <a:rPr lang="nl-NL" altLang="nl-NL" sz="1933" dirty="0"/>
              <a:t>100%)</a:t>
            </a:r>
          </a:p>
          <a:p>
            <a:pPr lvl="1"/>
            <a:r>
              <a:rPr lang="nl-NL" altLang="nl-NL" sz="1933" dirty="0"/>
              <a:t>30 km/h zones: </a:t>
            </a:r>
            <a:r>
              <a:rPr lang="nl-NL" altLang="nl-NL" sz="1933" dirty="0" smtClean="0"/>
              <a:t> 30 </a:t>
            </a:r>
            <a:r>
              <a:rPr lang="nl-NL" altLang="nl-NL" sz="1933" dirty="0"/>
              <a:t>000 km </a:t>
            </a:r>
            <a:r>
              <a:rPr lang="nl-NL" altLang="nl-NL" sz="1933" dirty="0" smtClean="0"/>
              <a:t>out </a:t>
            </a:r>
            <a:r>
              <a:rPr lang="nl-NL" altLang="nl-NL" sz="1933" dirty="0"/>
              <a:t>of 55 000 </a:t>
            </a:r>
            <a:r>
              <a:rPr lang="nl-NL" altLang="nl-NL" sz="1933" dirty="0" smtClean="0"/>
              <a:t>km </a:t>
            </a:r>
          </a:p>
          <a:p>
            <a:pPr lvl="1"/>
            <a:r>
              <a:rPr lang="nl-NL" altLang="nl-NL" sz="1933" dirty="0" smtClean="0"/>
              <a:t>60 </a:t>
            </a:r>
            <a:r>
              <a:rPr lang="nl-NL" altLang="nl-NL" sz="1933" dirty="0"/>
              <a:t>km/h zones: </a:t>
            </a:r>
            <a:r>
              <a:rPr lang="nl-NL" altLang="nl-NL" sz="1933" dirty="0" smtClean="0"/>
              <a:t>12 </a:t>
            </a:r>
            <a:r>
              <a:rPr lang="nl-NL" altLang="nl-NL" sz="1933" dirty="0"/>
              <a:t>500 km </a:t>
            </a:r>
            <a:r>
              <a:rPr lang="nl-NL" altLang="nl-NL" sz="1933" dirty="0" smtClean="0"/>
              <a:t>out </a:t>
            </a:r>
            <a:r>
              <a:rPr lang="nl-NL" altLang="nl-NL" sz="1933" dirty="0"/>
              <a:t>of 25 000 </a:t>
            </a:r>
            <a:r>
              <a:rPr lang="nl-NL" altLang="nl-NL" sz="1933" dirty="0" smtClean="0"/>
              <a:t>km</a:t>
            </a:r>
          </a:p>
          <a:p>
            <a:pPr lvl="1"/>
            <a:r>
              <a:rPr lang="nl-NL" altLang="nl-NL" sz="1933" dirty="0" smtClean="0"/>
              <a:t>(</a:t>
            </a:r>
            <a:r>
              <a:rPr lang="nl-NL" altLang="nl-NL" sz="1933" dirty="0" err="1" smtClean="0"/>
              <a:t>Roundabouts</a:t>
            </a:r>
            <a:r>
              <a:rPr lang="nl-NL" altLang="nl-NL" sz="1933" dirty="0"/>
              <a:t>: </a:t>
            </a:r>
            <a:r>
              <a:rPr lang="nl-NL" altLang="nl-NL" sz="1933" dirty="0" err="1" smtClean="0"/>
              <a:t>from</a:t>
            </a:r>
            <a:r>
              <a:rPr lang="nl-NL" altLang="nl-NL" sz="1933" dirty="0" smtClean="0"/>
              <a:t> 1000 </a:t>
            </a:r>
            <a:r>
              <a:rPr lang="nl-NL" altLang="nl-NL" sz="1933" dirty="0" err="1" smtClean="0"/>
              <a:t>to</a:t>
            </a:r>
            <a:r>
              <a:rPr lang="nl-NL" altLang="nl-NL" sz="1933" dirty="0" smtClean="0"/>
              <a:t> 3000)</a:t>
            </a:r>
          </a:p>
          <a:p>
            <a:pPr lvl="1"/>
            <a:r>
              <a:rPr lang="nl-NL" altLang="nl-NL" sz="1933" dirty="0" err="1" smtClean="0"/>
              <a:t>Essential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Recognisability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Characteristics</a:t>
            </a:r>
            <a:r>
              <a:rPr lang="nl-NL" altLang="nl-NL" sz="1933" dirty="0" smtClean="0"/>
              <a:t> (40-75% on </a:t>
            </a:r>
            <a:r>
              <a:rPr lang="nl-NL" altLang="nl-NL" sz="1933" dirty="0" err="1" smtClean="0"/>
              <a:t>rural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roads</a:t>
            </a:r>
            <a:r>
              <a:rPr lang="nl-NL" altLang="nl-NL" sz="1933" dirty="0" smtClean="0"/>
              <a:t>)</a:t>
            </a:r>
          </a:p>
          <a:p>
            <a:pPr lvl="1"/>
            <a:r>
              <a:rPr lang="nl-NL" altLang="nl-NL" sz="1933" dirty="0" err="1" smtClean="0"/>
              <a:t>Increase</a:t>
            </a:r>
            <a:r>
              <a:rPr lang="nl-NL" altLang="nl-NL" sz="1933" dirty="0" smtClean="0"/>
              <a:t> in traffic </a:t>
            </a:r>
            <a:r>
              <a:rPr lang="nl-NL" altLang="nl-NL" sz="1933" dirty="0" err="1" smtClean="0"/>
              <a:t>enforcement</a:t>
            </a:r>
            <a:r>
              <a:rPr lang="nl-NL" altLang="nl-NL" sz="1933" dirty="0" smtClean="0"/>
              <a:t> (</a:t>
            </a:r>
            <a:r>
              <a:rPr lang="nl-NL" altLang="nl-NL" sz="1933" dirty="0" err="1" smtClean="0"/>
              <a:t>regional</a:t>
            </a:r>
            <a:r>
              <a:rPr lang="nl-NL" altLang="nl-NL" sz="1933" dirty="0" smtClean="0"/>
              <a:t> teams)</a:t>
            </a:r>
          </a:p>
          <a:p>
            <a:pPr lvl="1"/>
            <a:r>
              <a:rPr lang="nl-NL" altLang="nl-NL" sz="1933" dirty="0" smtClean="0"/>
              <a:t>Permanent traffic </a:t>
            </a:r>
            <a:r>
              <a:rPr lang="nl-NL" altLang="nl-NL" sz="1933" dirty="0" err="1" smtClean="0"/>
              <a:t>education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toolkit</a:t>
            </a:r>
            <a:r>
              <a:rPr lang="nl-NL" altLang="nl-NL" sz="1933" dirty="0" smtClean="0"/>
              <a:t>: traffic </a:t>
            </a:r>
            <a:r>
              <a:rPr lang="nl-NL" altLang="nl-NL" sz="1933" dirty="0" err="1" smtClean="0"/>
              <a:t>education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programmes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for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all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age</a:t>
            </a:r>
            <a:r>
              <a:rPr lang="nl-NL" altLang="nl-NL" sz="1933" dirty="0" smtClean="0"/>
              <a:t> </a:t>
            </a:r>
            <a:r>
              <a:rPr lang="nl-NL" altLang="nl-NL" sz="1933" dirty="0" err="1" smtClean="0"/>
              <a:t>groups</a:t>
            </a:r>
            <a:endParaRPr lang="nl-NL" altLang="nl-NL" sz="1933" dirty="0" smtClean="0"/>
          </a:p>
          <a:p>
            <a:endParaRPr lang="nl-NL" altLang="nl-NL" sz="2000" dirty="0"/>
          </a:p>
          <a:p>
            <a:pPr lvl="1">
              <a:buFont typeface="Wingdings" pitchFamily="2" charset="2"/>
              <a:buNone/>
            </a:pPr>
            <a:endParaRPr lang="nl-NL" altLang="nl-NL" sz="2000" dirty="0"/>
          </a:p>
          <a:p>
            <a:pPr lvl="1">
              <a:buFont typeface="Wingdings" pitchFamily="2" charset="2"/>
              <a:buNone/>
            </a:pPr>
            <a:endParaRPr lang="en-GB" altLang="nl-NL" sz="20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51" y="3312776"/>
            <a:ext cx="2272269" cy="14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47" y="5085184"/>
            <a:ext cx="2272269" cy="113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DSCN0953 (Small) 28 Zethuisterweg P6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51" y="1340201"/>
            <a:ext cx="2287005" cy="171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smtClean="0"/>
              <a:t>Total </a:t>
            </a:r>
            <a:r>
              <a:rPr lang="nl-NL" sz="3600" dirty="0" err="1" smtClean="0"/>
              <a:t>road</a:t>
            </a:r>
            <a:r>
              <a:rPr lang="nl-NL" sz="3600" dirty="0" smtClean="0"/>
              <a:t> </a:t>
            </a:r>
            <a:r>
              <a:rPr lang="nl-NL" sz="3600" dirty="0" err="1" smtClean="0"/>
              <a:t>safety</a:t>
            </a:r>
            <a:r>
              <a:rPr lang="nl-NL" sz="3600" dirty="0" smtClean="0"/>
              <a:t> </a:t>
            </a:r>
            <a:r>
              <a:rPr lang="nl-NL" sz="3600" dirty="0" err="1" smtClean="0"/>
              <a:t>effects</a:t>
            </a:r>
            <a:endParaRPr lang="nl-NL" sz="3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2732" y="1331591"/>
            <a:ext cx="8579748" cy="424857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/>
            <a:r>
              <a:rPr lang="en-US" altLang="nl-NL" sz="2000" dirty="0" smtClean="0">
                <a:solidFill>
                  <a:srgbClr val="01387B"/>
                </a:solidFill>
              </a:rPr>
              <a:t>1600 </a:t>
            </a:r>
            <a:r>
              <a:rPr lang="en-US" altLang="nl-NL" sz="2000" dirty="0">
                <a:solidFill>
                  <a:srgbClr val="01387B"/>
                </a:solidFill>
              </a:rPr>
              <a:t>to 1700 lives saved in </a:t>
            </a:r>
            <a:r>
              <a:rPr lang="en-US" altLang="nl-NL" sz="2000" dirty="0" smtClean="0">
                <a:solidFill>
                  <a:srgbClr val="01387B"/>
                </a:solidFill>
              </a:rPr>
              <a:t>1998-2007</a:t>
            </a:r>
          </a:p>
          <a:p>
            <a:r>
              <a:rPr lang="en-GB" altLang="en-US" sz="2000" dirty="0">
                <a:sym typeface="Wingdings" pitchFamily="2" charset="2"/>
              </a:rPr>
              <a:t>Decrease in risk was stronger than period before (5.8% </a:t>
            </a:r>
            <a:r>
              <a:rPr lang="en-GB" altLang="en-US" sz="2000" dirty="0" smtClean="0">
                <a:sym typeface="Wingdings" pitchFamily="2" charset="2"/>
              </a:rPr>
              <a:t>versus </a:t>
            </a:r>
            <a:r>
              <a:rPr lang="nl-NL" altLang="en-US" sz="2000" dirty="0" smtClean="0"/>
              <a:t>2.6</a:t>
            </a:r>
            <a:r>
              <a:rPr lang="nl-NL" altLang="en-US" sz="2000" dirty="0"/>
              <a:t>% per </a:t>
            </a:r>
            <a:r>
              <a:rPr lang="nl-NL" altLang="en-US" sz="2000" dirty="0" err="1"/>
              <a:t>year</a:t>
            </a:r>
            <a:r>
              <a:rPr lang="nl-NL" altLang="en-US" sz="2000" dirty="0"/>
              <a:t>)</a:t>
            </a:r>
            <a:endParaRPr lang="en-GB" altLang="en-US" sz="2000" dirty="0">
              <a:sym typeface="Wingdings" pitchFamily="2" charset="2"/>
            </a:endParaRPr>
          </a:p>
          <a:p>
            <a:pPr marL="381000" indent="-381000"/>
            <a:r>
              <a:rPr lang="en-US" altLang="nl-NL" sz="2000" dirty="0" smtClean="0">
                <a:solidFill>
                  <a:srgbClr val="01387B"/>
                </a:solidFill>
              </a:rPr>
              <a:t>Benefits </a:t>
            </a:r>
            <a:r>
              <a:rPr lang="en-US" altLang="nl-NL" sz="2000" dirty="0">
                <a:solidFill>
                  <a:srgbClr val="01387B"/>
                </a:solidFill>
              </a:rPr>
              <a:t>about 4x costs of </a:t>
            </a:r>
            <a:r>
              <a:rPr lang="en-US" altLang="nl-NL" sz="2000" dirty="0" smtClean="0">
                <a:solidFill>
                  <a:srgbClr val="01387B"/>
                </a:solidFill>
              </a:rPr>
              <a:t>measures</a:t>
            </a:r>
          </a:p>
          <a:p>
            <a:pPr marL="381000" indent="-381000"/>
            <a:r>
              <a:rPr lang="nl-NL" sz="2000" dirty="0" err="1" smtClean="0"/>
              <a:t>However</a:t>
            </a:r>
            <a:r>
              <a:rPr lang="nl-NL" sz="2000" dirty="0" smtClean="0"/>
              <a:t>: </a:t>
            </a:r>
            <a:r>
              <a:rPr lang="nl-NL" sz="2000" dirty="0" err="1" smtClean="0"/>
              <a:t>less</a:t>
            </a:r>
            <a:r>
              <a:rPr lang="nl-NL" sz="2000" dirty="0" smtClean="0"/>
              <a:t> </a:t>
            </a:r>
            <a:r>
              <a:rPr lang="nl-NL" sz="2000" dirty="0" err="1"/>
              <a:t>effective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serious</a:t>
            </a:r>
            <a:r>
              <a:rPr lang="nl-NL" sz="2000" dirty="0"/>
              <a:t> </a:t>
            </a:r>
            <a:r>
              <a:rPr lang="nl-NL" sz="2000" dirty="0" err="1"/>
              <a:t>road</a:t>
            </a:r>
            <a:r>
              <a:rPr lang="nl-NL" sz="2000" dirty="0"/>
              <a:t> </a:t>
            </a:r>
            <a:r>
              <a:rPr lang="nl-NL" sz="2000" dirty="0" err="1"/>
              <a:t>injuries</a:t>
            </a:r>
            <a:endParaRPr lang="nl-NL" sz="2000" dirty="0"/>
          </a:p>
          <a:p>
            <a:pPr marL="381000" indent="-381000"/>
            <a:endParaRPr lang="nl-NL" altLang="nl-NL" sz="2000" dirty="0">
              <a:solidFill>
                <a:srgbClr val="01387B"/>
              </a:solidFill>
              <a:latin typeface="Arial" charset="0"/>
            </a:endParaRPr>
          </a:p>
          <a:p>
            <a:pPr marL="0" indent="0">
              <a:buNone/>
            </a:pPr>
            <a:endParaRPr lang="en-GB" altLang="nl-NL" sz="2400" dirty="0" smtClean="0"/>
          </a:p>
          <a:p>
            <a:pPr marL="381000" indent="-381000"/>
            <a:endParaRPr lang="en-GB" altLang="nl-NL" sz="2400" dirty="0" smtClean="0"/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05112"/>
              </p:ext>
            </p:extLst>
          </p:nvPr>
        </p:nvGraphicFramePr>
        <p:xfrm>
          <a:off x="2267744" y="2924944"/>
          <a:ext cx="6071233" cy="364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184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Lessons</a:t>
            </a:r>
            <a:r>
              <a:rPr lang="nl-NL" sz="3600" dirty="0" smtClean="0"/>
              <a:t> </a:t>
            </a:r>
            <a:r>
              <a:rPr lang="nl-NL" sz="3600" dirty="0" err="1" smtClean="0"/>
              <a:t>learned</a:t>
            </a:r>
            <a:r>
              <a:rPr lang="nl-NL" sz="3600" dirty="0" smtClean="0"/>
              <a:t> in </a:t>
            </a:r>
            <a:r>
              <a:rPr lang="nl-NL" sz="3600" dirty="0" err="1" smtClean="0"/>
              <a:t>practice</a:t>
            </a:r>
            <a:endParaRPr lang="nl-NL" sz="3600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79512" y="1571387"/>
            <a:ext cx="8964488" cy="496855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/>
            <a:r>
              <a:rPr lang="en-GB" altLang="nl-NL" sz="2400" dirty="0"/>
              <a:t>Low cost </a:t>
            </a:r>
            <a:r>
              <a:rPr lang="en-GB" altLang="nl-NL" sz="2400" dirty="0" smtClean="0"/>
              <a:t>implementation: phasing solution but not the final idea!</a:t>
            </a:r>
          </a:p>
          <a:p>
            <a:pPr marL="381000" indent="-381000"/>
            <a:r>
              <a:rPr lang="en-GB" altLang="nl-NL" sz="2400" dirty="0" smtClean="0"/>
              <a:t>Start </a:t>
            </a:r>
            <a:r>
              <a:rPr lang="en-GB" altLang="nl-NL" sz="2400" dirty="0"/>
              <a:t>in the right order: </a:t>
            </a:r>
          </a:p>
          <a:p>
            <a:pPr marL="800100" lvl="1" indent="-342900">
              <a:buFont typeface="Wingdings" pitchFamily="2" charset="2"/>
              <a:buAutoNum type="arabicPeriod"/>
            </a:pPr>
            <a:r>
              <a:rPr lang="en-GB" altLang="nl-NL" sz="2000" dirty="0"/>
              <a:t>Good network structure</a:t>
            </a:r>
          </a:p>
          <a:p>
            <a:pPr marL="800100" lvl="1" indent="-342900">
              <a:buFont typeface="Wingdings" pitchFamily="2" charset="2"/>
              <a:buAutoNum type="arabicPeriod"/>
            </a:pPr>
            <a:r>
              <a:rPr lang="en-GB" altLang="nl-NL" sz="2000" dirty="0"/>
              <a:t>Well designed and attractive through roads</a:t>
            </a:r>
          </a:p>
          <a:p>
            <a:pPr marL="800100" lvl="1" indent="-342900">
              <a:buFont typeface="Wingdings" pitchFamily="2" charset="2"/>
              <a:buAutoNum type="arabicPeriod"/>
            </a:pPr>
            <a:r>
              <a:rPr lang="en-GB" altLang="nl-NL" sz="2000" dirty="0"/>
              <a:t>Safe and credible lower order roads</a:t>
            </a:r>
          </a:p>
          <a:p>
            <a:pPr marL="381000" indent="-381000"/>
            <a:r>
              <a:rPr lang="en-GB" altLang="nl-NL" sz="2400" dirty="0" smtClean="0"/>
              <a:t>Attention for:</a:t>
            </a:r>
          </a:p>
          <a:p>
            <a:pPr marL="855122" lvl="1" indent="-381000"/>
            <a:r>
              <a:rPr lang="en-GB" altLang="nl-NL" sz="2133" dirty="0" smtClean="0"/>
              <a:t>Communication with the public</a:t>
            </a:r>
          </a:p>
          <a:p>
            <a:pPr marL="855122" lvl="1" indent="-381000"/>
            <a:r>
              <a:rPr lang="en-GB" altLang="nl-NL" sz="2133" dirty="0" smtClean="0"/>
              <a:t>All </a:t>
            </a:r>
            <a:r>
              <a:rPr lang="en-GB" altLang="nl-NL" sz="2133" dirty="0"/>
              <a:t>elements of the road system </a:t>
            </a:r>
            <a:endParaRPr lang="en-GB" altLang="nl-NL" sz="2133" dirty="0" smtClean="0"/>
          </a:p>
          <a:p>
            <a:pPr marL="855122" lvl="1" indent="-381000"/>
            <a:r>
              <a:rPr lang="en-GB" altLang="nl-NL" sz="2133" dirty="0"/>
              <a:t>E</a:t>
            </a:r>
            <a:r>
              <a:rPr lang="en-GB" altLang="nl-NL" sz="2133" dirty="0" smtClean="0"/>
              <a:t>valuation</a:t>
            </a:r>
          </a:p>
          <a:p>
            <a:pPr marL="0" indent="0">
              <a:buNone/>
            </a:pPr>
            <a:endParaRPr lang="en-GB" altLang="nl-NL" sz="2400" dirty="0" smtClean="0"/>
          </a:p>
          <a:p>
            <a:pPr marL="381000" indent="-381000"/>
            <a:r>
              <a:rPr lang="en-GB" altLang="nl-NL" sz="2400" dirty="0" smtClean="0"/>
              <a:t>Appropriate timing</a:t>
            </a:r>
          </a:p>
          <a:p>
            <a:pPr marL="381000" indent="-381000"/>
            <a:r>
              <a:rPr lang="en-GB" altLang="nl-NL" sz="2400" dirty="0" smtClean="0"/>
              <a:t>Linkage to other policy domains to get support (integral approach)</a:t>
            </a:r>
            <a:endParaRPr lang="en-GB" altLang="nl-NL" sz="2400" dirty="0"/>
          </a:p>
          <a:p>
            <a:pPr lvl="1">
              <a:buFont typeface="Wingdings" pitchFamily="2" charset="2"/>
              <a:buNone/>
            </a:pPr>
            <a:endParaRPr lang="nl-NL" altLang="nl-NL" dirty="0"/>
          </a:p>
          <a:p>
            <a:pPr lvl="1">
              <a:buFont typeface="Wingdings" pitchFamily="2" charset="2"/>
              <a:buNone/>
            </a:pPr>
            <a:endParaRPr lang="en-GB" altLang="nl-NL" sz="2000" dirty="0" smtClean="0"/>
          </a:p>
        </p:txBody>
      </p:sp>
      <p:pic>
        <p:nvPicPr>
          <p:cNvPr id="27654" name="Picture 6" descr="Afbeeldingsresultaat voor network structure roa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23671"/>
            <a:ext cx="1518372" cy="150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04" y="4055663"/>
            <a:ext cx="2095771" cy="127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5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1124743"/>
            <a:ext cx="8713788" cy="45362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GB" altLang="nl-NL" sz="7200" b="1" dirty="0" smtClean="0"/>
          </a:p>
          <a:p>
            <a:pPr marL="0" indent="0" algn="ctr">
              <a:buFontTx/>
              <a:buNone/>
            </a:pPr>
            <a:r>
              <a:rPr lang="en-GB" altLang="nl-NL" sz="7200" b="1" dirty="0" smtClean="0"/>
              <a:t>New developments</a:t>
            </a:r>
          </a:p>
        </p:txBody>
      </p:sp>
    </p:spTree>
    <p:extLst>
      <p:ext uri="{BB962C8B-B14F-4D97-AF65-F5344CB8AC3E}">
        <p14:creationId xmlns:p14="http://schemas.microsoft.com/office/powerpoint/2010/main" val="96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95936" y="-26987"/>
            <a:ext cx="5148064" cy="1324141"/>
          </a:xfrm>
        </p:spPr>
        <p:txBody>
          <a:bodyPr/>
          <a:lstStyle/>
          <a:p>
            <a:r>
              <a:rPr lang="nl-NL" dirty="0" err="1" smtClean="0"/>
              <a:t>Elements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update 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77446203"/>
              </p:ext>
            </p:extLst>
          </p:nvPr>
        </p:nvGraphicFramePr>
        <p:xfrm>
          <a:off x="1524000" y="71966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251520" y="539641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b="1" dirty="0" smtClean="0">
                <a:solidFill>
                  <a:srgbClr val="272A66"/>
                </a:solidFill>
              </a:rPr>
              <a:t>Context </a:t>
            </a:r>
            <a:r>
              <a:rPr lang="nl-NL" sz="2000" b="1" dirty="0" err="1" smtClean="0">
                <a:solidFill>
                  <a:srgbClr val="272A66"/>
                </a:solidFill>
              </a:rPr>
              <a:t>and</a:t>
            </a:r>
            <a:r>
              <a:rPr lang="nl-NL" sz="2000" b="1" dirty="0" smtClean="0">
                <a:solidFill>
                  <a:srgbClr val="272A66"/>
                </a:solidFill>
              </a:rPr>
              <a:t> </a:t>
            </a:r>
            <a:r>
              <a:rPr lang="nl-NL" sz="2000" b="1" dirty="0" err="1" smtClean="0">
                <a:solidFill>
                  <a:srgbClr val="272A66"/>
                </a:solidFill>
              </a:rPr>
              <a:t>conditions</a:t>
            </a:r>
            <a:endParaRPr lang="nl-NL" sz="2000" b="1" dirty="0">
              <a:solidFill>
                <a:srgbClr val="272A66"/>
              </a:solidFill>
            </a:endParaRPr>
          </a:p>
        </p:txBody>
      </p:sp>
      <p:sp>
        <p:nvSpPr>
          <p:cNvPr id="9" name="PIJL-OMLAAG 8"/>
          <p:cNvSpPr/>
          <p:nvPr/>
        </p:nvSpPr>
        <p:spPr>
          <a:xfrm rot="18476575">
            <a:off x="2775947" y="5763905"/>
            <a:ext cx="846667" cy="406400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IJL-OMLAAG 9"/>
          <p:cNvSpPr/>
          <p:nvPr/>
        </p:nvSpPr>
        <p:spPr>
          <a:xfrm rot="2027461">
            <a:off x="5353263" y="5669213"/>
            <a:ext cx="635000" cy="541867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kstvak 10"/>
          <p:cNvSpPr txBox="1"/>
          <p:nvPr/>
        </p:nvSpPr>
        <p:spPr>
          <a:xfrm>
            <a:off x="6084564" y="5150191"/>
            <a:ext cx="302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272A66"/>
                </a:solidFill>
              </a:rPr>
              <a:t>Vision</a:t>
            </a:r>
            <a:r>
              <a:rPr lang="nl-NL" sz="2000" b="1" dirty="0" smtClean="0">
                <a:solidFill>
                  <a:srgbClr val="272A66"/>
                </a:solidFill>
              </a:rPr>
              <a:t> </a:t>
            </a:r>
          </a:p>
          <a:p>
            <a:r>
              <a:rPr lang="nl-NL" sz="1600" b="1" dirty="0" smtClean="0">
                <a:solidFill>
                  <a:srgbClr val="272A66"/>
                </a:solidFill>
              </a:rPr>
              <a:t>= </a:t>
            </a:r>
            <a:r>
              <a:rPr lang="nl-NL" sz="1600" b="1" dirty="0" err="1" smtClean="0">
                <a:solidFill>
                  <a:srgbClr val="272A66"/>
                </a:solidFill>
              </a:rPr>
              <a:t>how</a:t>
            </a:r>
            <a:r>
              <a:rPr lang="nl-NL" sz="1600" b="1" dirty="0" smtClean="0">
                <a:solidFill>
                  <a:srgbClr val="272A66"/>
                </a:solidFill>
              </a:rPr>
              <a:t> </a:t>
            </a:r>
            <a:r>
              <a:rPr lang="nl-NL" sz="1600" b="1" dirty="0" err="1" smtClean="0">
                <a:solidFill>
                  <a:srgbClr val="272A66"/>
                </a:solidFill>
              </a:rPr>
              <a:t>to</a:t>
            </a:r>
            <a:r>
              <a:rPr lang="nl-NL" sz="1600" b="1" dirty="0" smtClean="0">
                <a:solidFill>
                  <a:srgbClr val="272A66"/>
                </a:solidFill>
              </a:rPr>
              <a:t> </a:t>
            </a:r>
            <a:r>
              <a:rPr lang="nl-NL" sz="1600" b="1" dirty="0" err="1" smtClean="0">
                <a:solidFill>
                  <a:srgbClr val="272A66"/>
                </a:solidFill>
              </a:rPr>
              <a:t>reach</a:t>
            </a:r>
            <a:r>
              <a:rPr lang="nl-NL" sz="1600" b="1" dirty="0" smtClean="0">
                <a:solidFill>
                  <a:srgbClr val="272A66"/>
                </a:solidFill>
              </a:rPr>
              <a:t> </a:t>
            </a:r>
            <a:r>
              <a:rPr lang="nl-NL" sz="1600" b="1" dirty="0" err="1" smtClean="0">
                <a:solidFill>
                  <a:srgbClr val="272A66"/>
                </a:solidFill>
              </a:rPr>
              <a:t>the</a:t>
            </a:r>
            <a:r>
              <a:rPr lang="nl-NL" sz="1600" b="1" dirty="0" smtClean="0">
                <a:solidFill>
                  <a:srgbClr val="272A66"/>
                </a:solidFill>
              </a:rPr>
              <a:t> </a:t>
            </a:r>
            <a:r>
              <a:rPr lang="nl-NL" sz="1600" b="1" dirty="0" err="1" smtClean="0">
                <a:solidFill>
                  <a:srgbClr val="272A66"/>
                </a:solidFill>
              </a:rPr>
              <a:t>desired</a:t>
            </a:r>
            <a:r>
              <a:rPr lang="nl-NL" sz="1600" b="1" dirty="0" smtClean="0">
                <a:solidFill>
                  <a:srgbClr val="272A66"/>
                </a:solidFill>
              </a:rPr>
              <a:t> </a:t>
            </a:r>
            <a:r>
              <a:rPr lang="nl-NL" sz="1600" b="1" dirty="0" err="1" smtClean="0">
                <a:solidFill>
                  <a:srgbClr val="272A66"/>
                </a:solidFill>
              </a:rPr>
              <a:t>future</a:t>
            </a:r>
            <a:endParaRPr lang="nl-NL" sz="1600" b="1" dirty="0">
              <a:solidFill>
                <a:srgbClr val="272A66"/>
              </a:solidFill>
            </a:endParaRPr>
          </a:p>
        </p:txBody>
      </p:sp>
      <p:sp>
        <p:nvSpPr>
          <p:cNvPr id="12" name="PIJL-OMLAAG 11"/>
          <p:cNvSpPr/>
          <p:nvPr/>
        </p:nvSpPr>
        <p:spPr>
          <a:xfrm>
            <a:off x="4254500" y="5596467"/>
            <a:ext cx="635000" cy="541867"/>
          </a:xfrm>
          <a:prstGeom prst="downArrow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kstvak 12"/>
          <p:cNvSpPr txBox="1"/>
          <p:nvPr/>
        </p:nvSpPr>
        <p:spPr>
          <a:xfrm>
            <a:off x="3372036" y="6138333"/>
            <a:ext cx="239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272A66"/>
                </a:solidFill>
              </a:rPr>
              <a:t>Solutions</a:t>
            </a:r>
            <a:endParaRPr lang="nl-NL" sz="2000" b="1" dirty="0">
              <a:solidFill>
                <a:srgbClr val="272A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95936" y="0"/>
            <a:ext cx="8055550" cy="1324141"/>
          </a:xfrm>
        </p:spPr>
        <p:txBody>
          <a:bodyPr/>
          <a:lstStyle/>
          <a:p>
            <a:r>
              <a:rPr lang="nl-NL" dirty="0" smtClean="0"/>
              <a:t>Trends &amp; </a:t>
            </a:r>
            <a:r>
              <a:rPr lang="nl-NL" dirty="0" err="1" smtClean="0"/>
              <a:t>developments</a:t>
            </a:r>
            <a:endParaRPr lang="en-GB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91" y="5169446"/>
            <a:ext cx="2120302" cy="113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41" y="5166146"/>
            <a:ext cx="2598356" cy="154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9" y="1324141"/>
            <a:ext cx="2584010" cy="1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Afbeeldingsresultaat voor druk stedelijk verke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326517"/>
            <a:ext cx="2203020" cy="17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Afbeeldingsresultaat voor klima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52" y="3170164"/>
            <a:ext cx="2157396" cy="194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Afbeeldingsresultaat voor verkeersstr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8" y="3170164"/>
            <a:ext cx="2059419" cy="8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Afbeeldingsresultaat voor telewer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56304"/>
            <a:ext cx="946725" cy="5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3" name="Picture 17" descr="Afbeeldingsresultaat voor bezorging internetwinkel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57" y="5169446"/>
            <a:ext cx="1645212" cy="9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Gerelateerde afbee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24141"/>
            <a:ext cx="1633014" cy="17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57" y="3150861"/>
            <a:ext cx="3408324" cy="192264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26965" y="1993322"/>
            <a:ext cx="314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</a:t>
            </a:r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762520" y="3149114"/>
            <a:ext cx="190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Mobility</a:t>
            </a:r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963694" y="3170164"/>
            <a:ext cx="314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Urbanisation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2064073" y="5169446"/>
            <a:ext cx="506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</a:t>
            </a:r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6447052" y="3148577"/>
            <a:ext cx="17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40" y="4095535"/>
            <a:ext cx="1632775" cy="1004785"/>
          </a:xfrm>
          <a:prstGeom prst="rect">
            <a:avLst/>
          </a:prstGeom>
        </p:spPr>
      </p:pic>
      <p:sp>
        <p:nvSpPr>
          <p:cNvPr id="25" name="Tekstvak 24"/>
          <p:cNvSpPr txBox="1"/>
          <p:nvPr/>
        </p:nvSpPr>
        <p:spPr>
          <a:xfrm>
            <a:off x="1229617" y="4140253"/>
            <a:ext cx="276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err="1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</a:t>
            </a:r>
            <a:r>
              <a:rPr lang="nl-NL" b="1" i="1" dirty="0" smtClean="0">
                <a:ln>
                  <a:solidFill>
                    <a:srgbClr val="343B7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  <a:endParaRPr lang="nl-NL" b="1" i="1" dirty="0">
              <a:ln>
                <a:solidFill>
                  <a:srgbClr val="343B7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8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2564904"/>
            <a:ext cx="676875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hthoek 42"/>
          <p:cNvSpPr/>
          <p:nvPr/>
        </p:nvSpPr>
        <p:spPr>
          <a:xfrm>
            <a:off x="827584" y="1484784"/>
            <a:ext cx="826106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Context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and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conditions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:</a:t>
            </a:r>
          </a:p>
          <a:p>
            <a:pPr marL="38481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Maintain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the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status quo</a:t>
            </a:r>
          </a:p>
          <a:p>
            <a:pPr marL="38481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Only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prevent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damage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to</a:t>
            </a:r>
            <a:r>
              <a:rPr lang="nl-NL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>
                <a:solidFill>
                  <a:srgbClr val="343B79"/>
                </a:solidFill>
                <a:latin typeface="Arial"/>
                <a:ea typeface="Calibri"/>
              </a:rPr>
              <a:t>others</a:t>
            </a:r>
            <a:endParaRPr lang="nl-NL" dirty="0">
              <a:solidFill>
                <a:srgbClr val="343B79"/>
              </a:solidFill>
              <a:latin typeface="Arial"/>
              <a:ea typeface="Calibri"/>
            </a:endParaRPr>
          </a:p>
          <a:p>
            <a:pPr marL="38481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b="1" dirty="0" err="1">
                <a:solidFill>
                  <a:srgbClr val="343B79"/>
                </a:solidFill>
                <a:latin typeface="Arial"/>
                <a:ea typeface="Calibri"/>
              </a:rPr>
              <a:t>Inherently</a:t>
            </a:r>
            <a:r>
              <a:rPr lang="nl-NL" b="1" dirty="0">
                <a:solidFill>
                  <a:srgbClr val="343B79"/>
                </a:solidFill>
                <a:latin typeface="Arial"/>
                <a:ea typeface="Calibri"/>
              </a:rPr>
              <a:t> safe traffic </a:t>
            </a:r>
            <a:r>
              <a:rPr lang="nl-NL" b="1" dirty="0" err="1">
                <a:solidFill>
                  <a:srgbClr val="343B79"/>
                </a:solidFill>
                <a:latin typeface="Arial"/>
                <a:ea typeface="Calibri"/>
              </a:rPr>
              <a:t>for</a:t>
            </a:r>
            <a:r>
              <a:rPr lang="nl-NL" b="1" dirty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all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 (</a:t>
            </a:r>
            <a:r>
              <a:rPr lang="nl-NL" b="1" i="1" dirty="0" smtClean="0">
                <a:solidFill>
                  <a:srgbClr val="343B79"/>
                </a:solidFill>
                <a:latin typeface="Arial"/>
                <a:ea typeface="Calibri"/>
              </a:rPr>
              <a:t>but </a:t>
            </a:r>
            <a:r>
              <a:rPr lang="nl-NL" b="1" i="1" dirty="0" err="1" smtClean="0">
                <a:solidFill>
                  <a:srgbClr val="343B79"/>
                </a:solidFill>
                <a:latin typeface="Arial"/>
                <a:ea typeface="Calibri"/>
              </a:rPr>
              <a:t>realistic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) =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maximal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safety</a:t>
            </a:r>
            <a:endParaRPr lang="nl-NL" b="1" dirty="0" smtClean="0">
              <a:solidFill>
                <a:srgbClr val="343B79"/>
              </a:solidFill>
              <a:latin typeface="Arial"/>
              <a:ea typeface="Calibri"/>
            </a:endParaRPr>
          </a:p>
          <a:p>
            <a:pPr marL="38481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nl-NL" dirty="0">
              <a:solidFill>
                <a:srgbClr val="343B79"/>
              </a:solidFill>
              <a:latin typeface="Arial"/>
              <a:ea typeface="Calibri"/>
            </a:endParaRPr>
          </a:p>
          <a:p>
            <a:pPr marL="49911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nl-NL" b="1" dirty="0">
              <a:solidFill>
                <a:schemeClr val="tx2"/>
              </a:solidFill>
              <a:latin typeface="Arial"/>
              <a:ea typeface="Calibri"/>
            </a:endParaRPr>
          </a:p>
          <a:p>
            <a:pPr marL="41910">
              <a:lnSpc>
                <a:spcPct val="115000"/>
              </a:lnSpc>
              <a:spcAft>
                <a:spcPts val="0"/>
              </a:spcAft>
            </a:pPr>
            <a:endParaRPr lang="nl-NL" dirty="0">
              <a:solidFill>
                <a:schemeClr val="tx2"/>
              </a:solidFill>
              <a:latin typeface="Arial"/>
              <a:ea typeface="Calibri"/>
            </a:endParaRPr>
          </a:p>
        </p:txBody>
      </p:sp>
      <p:sp>
        <p:nvSpPr>
          <p:cNvPr id="46" name="Titel 1"/>
          <p:cNvSpPr txBox="1">
            <a:spLocks/>
          </p:cNvSpPr>
          <p:nvPr/>
        </p:nvSpPr>
        <p:spPr>
          <a:xfrm>
            <a:off x="3994657" y="16439"/>
            <a:ext cx="5149344" cy="129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>
                <a:solidFill>
                  <a:srgbClr val="343B79"/>
                </a:solidFill>
              </a:rPr>
              <a:t>Desired future</a:t>
            </a:r>
            <a:endParaRPr lang="en-GB" sz="3200" dirty="0">
              <a:solidFill>
                <a:srgbClr val="343B79"/>
              </a:solidFill>
            </a:endParaRPr>
          </a:p>
        </p:txBody>
      </p:sp>
      <p:pic>
        <p:nvPicPr>
          <p:cNvPr id="4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484">
            <a:off x="8594930" y="63299"/>
            <a:ext cx="453548" cy="40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ep 51"/>
          <p:cNvGrpSpPr/>
          <p:nvPr/>
        </p:nvGrpSpPr>
        <p:grpSpPr>
          <a:xfrm>
            <a:off x="1955507" y="4706738"/>
            <a:ext cx="6247995" cy="1782298"/>
            <a:chOff x="4716016" y="1228763"/>
            <a:chExt cx="4192402" cy="1345548"/>
          </a:xfrm>
        </p:grpSpPr>
        <p:sp>
          <p:nvSpPr>
            <p:cNvPr id="53" name="Tekstvak 52"/>
            <p:cNvSpPr txBox="1"/>
            <p:nvPr/>
          </p:nvSpPr>
          <p:spPr>
            <a:xfrm>
              <a:off x="4716016" y="2365190"/>
              <a:ext cx="4187119" cy="209121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48000">
                  <a:srgbClr val="FFC000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nl-NL" sz="1200" b="1" dirty="0" smtClean="0">
                  <a:solidFill>
                    <a:srgbClr val="00B050"/>
                  </a:solidFill>
                </a:rPr>
                <a:t>Safety</a:t>
              </a:r>
              <a:r>
                <a:rPr lang="nl-NL" sz="1200" b="1" dirty="0" smtClean="0"/>
                <a:t>  </a:t>
              </a:r>
              <a:r>
                <a:rPr lang="nl-NL" sz="1200" b="1" dirty="0" smtClean="0"/>
                <a:t>					</a:t>
              </a:r>
              <a:r>
                <a:rPr lang="nl-NL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Accessibility</a:t>
              </a:r>
              <a:r>
                <a:rPr lang="nl-NL" sz="1200" b="1" dirty="0" smtClean="0">
                  <a:solidFill>
                    <a:schemeClr val="accent6">
                      <a:lumMod val="75000"/>
                    </a:schemeClr>
                  </a:solidFill>
                  <a:sym typeface="Wingdings" panose="05000000000000000000" pitchFamily="2" charset="2"/>
                </a:rPr>
                <a:t>	</a:t>
              </a:r>
              <a:r>
                <a:rPr lang="nl-NL" sz="1200" b="1" dirty="0">
                  <a:solidFill>
                    <a:schemeClr val="accent6">
                      <a:lumMod val="75000"/>
                    </a:schemeClr>
                  </a:solidFill>
                  <a:sym typeface="Wingdings" panose="05000000000000000000" pitchFamily="2" charset="2"/>
                </a:rPr>
                <a:t> </a:t>
              </a:r>
              <a:r>
                <a:rPr lang="nl-NL" sz="1200" b="1" dirty="0" smtClean="0">
                  <a:solidFill>
                    <a:schemeClr val="accent6">
                      <a:lumMod val="75000"/>
                    </a:schemeClr>
                  </a:solidFill>
                  <a:sym typeface="Wingdings" panose="05000000000000000000" pitchFamily="2" charset="2"/>
                </a:rPr>
                <a:t>  			</a:t>
              </a:r>
              <a:r>
                <a:rPr lang="nl-NL" sz="1200" b="1" dirty="0" smtClean="0">
                  <a:solidFill>
                    <a:schemeClr val="accent6">
                      <a:lumMod val="75000"/>
                    </a:schemeClr>
                  </a:solidFill>
                  <a:sym typeface="Wingdings" panose="05000000000000000000" pitchFamily="2" charset="2"/>
                </a:rPr>
                <a:t>	</a:t>
              </a:r>
              <a:r>
                <a:rPr lang="nl-NL" sz="12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anose="05000000000000000000" pitchFamily="2" charset="2"/>
                </a:rPr>
                <a:t>Freedom</a:t>
              </a:r>
              <a:endParaRPr lang="nl-NL" sz="1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7330866" y="1228763"/>
              <a:ext cx="1577552" cy="48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200" i="1" dirty="0" err="1" smtClean="0">
                  <a:solidFill>
                    <a:srgbClr val="0070C0"/>
                  </a:solidFill>
                </a:rPr>
                <a:t>Enjoy</a:t>
              </a:r>
              <a:r>
                <a:rPr lang="nl-NL" sz="1200" i="1" dirty="0" smtClean="0">
                  <a:solidFill>
                    <a:srgbClr val="0070C0"/>
                  </a:solidFill>
                </a:rPr>
                <a:t> the </a:t>
              </a:r>
              <a:r>
                <a:rPr lang="nl-NL" sz="1200" i="1" dirty="0" err="1" smtClean="0">
                  <a:solidFill>
                    <a:srgbClr val="0070C0"/>
                  </a:solidFill>
                </a:rPr>
                <a:t>achievements</a:t>
              </a:r>
              <a:endParaRPr lang="nl-NL" sz="1200" i="1" dirty="0" smtClean="0">
                <a:solidFill>
                  <a:srgbClr val="0070C0"/>
                </a:solidFill>
              </a:endParaRPr>
            </a:p>
            <a:p>
              <a:pPr algn="r"/>
              <a:r>
                <a:rPr lang="nl-NL" sz="1200" i="1" dirty="0" err="1">
                  <a:solidFill>
                    <a:srgbClr val="0070C0"/>
                  </a:solidFill>
                </a:rPr>
                <a:t>Coming</a:t>
              </a:r>
              <a:r>
                <a:rPr lang="nl-NL" sz="1200" i="1" dirty="0">
                  <a:solidFill>
                    <a:srgbClr val="0070C0"/>
                  </a:solidFill>
                </a:rPr>
                <a:t> </a:t>
              </a:r>
              <a:r>
                <a:rPr lang="nl-NL" sz="1200" i="1" dirty="0" err="1">
                  <a:solidFill>
                    <a:srgbClr val="0070C0"/>
                  </a:solidFill>
                </a:rPr>
                <a:t>to</a:t>
              </a:r>
              <a:r>
                <a:rPr lang="nl-NL" sz="1200" i="1" dirty="0">
                  <a:solidFill>
                    <a:srgbClr val="0070C0"/>
                  </a:solidFill>
                </a:rPr>
                <a:t> a rest</a:t>
              </a:r>
            </a:p>
            <a:p>
              <a:pPr algn="r"/>
              <a:r>
                <a:rPr lang="nl-NL" sz="1200" i="1" dirty="0" smtClean="0">
                  <a:solidFill>
                    <a:srgbClr val="0070C0"/>
                  </a:solidFill>
                </a:rPr>
                <a:t> </a:t>
              </a:r>
              <a:endParaRPr lang="nl-NL" sz="1200" i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55" name="Tekstvak 54"/>
            <p:cNvSpPr txBox="1"/>
            <p:nvPr/>
          </p:nvSpPr>
          <p:spPr>
            <a:xfrm>
              <a:off x="5464424" y="1440129"/>
              <a:ext cx="2690302" cy="48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i="1" dirty="0" err="1" smtClean="0">
                  <a:solidFill>
                    <a:srgbClr val="FFC000"/>
                  </a:solidFill>
                </a:rPr>
                <a:t>Economic</a:t>
              </a:r>
              <a:r>
                <a:rPr lang="nl-NL" sz="1200" i="1" dirty="0" smtClean="0">
                  <a:solidFill>
                    <a:srgbClr val="FFC000"/>
                  </a:solidFill>
                </a:rPr>
                <a:t> </a:t>
              </a:r>
              <a:r>
                <a:rPr lang="nl-NL" sz="1200" i="1" dirty="0" err="1" smtClean="0">
                  <a:solidFill>
                    <a:srgbClr val="FFC000"/>
                  </a:solidFill>
                </a:rPr>
                <a:t>activity</a:t>
              </a:r>
              <a:endParaRPr lang="nl-NL" sz="1200" i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nl-NL" sz="1200" i="1" dirty="0" smtClean="0">
                  <a:solidFill>
                    <a:srgbClr val="FFC000"/>
                  </a:solidFill>
                </a:rPr>
                <a:t>Care </a:t>
              </a:r>
              <a:r>
                <a:rPr lang="nl-NL" sz="1200" i="1" dirty="0" err="1" smtClean="0">
                  <a:solidFill>
                    <a:srgbClr val="FFC000"/>
                  </a:solidFill>
                </a:rPr>
                <a:t>for</a:t>
              </a:r>
              <a:r>
                <a:rPr lang="nl-NL" sz="1200" i="1" dirty="0" smtClean="0">
                  <a:solidFill>
                    <a:srgbClr val="FFC000"/>
                  </a:solidFill>
                </a:rPr>
                <a:t> </a:t>
              </a:r>
              <a:r>
                <a:rPr lang="nl-NL" sz="1200" i="1" dirty="0" err="1" smtClean="0">
                  <a:solidFill>
                    <a:srgbClr val="FFC000"/>
                  </a:solidFill>
                </a:rPr>
                <a:t>children</a:t>
              </a:r>
              <a:r>
                <a:rPr lang="nl-NL" sz="1200" i="1" dirty="0" smtClean="0">
                  <a:solidFill>
                    <a:srgbClr val="FFC000"/>
                  </a:solidFill>
                </a:rPr>
                <a:t> </a:t>
              </a:r>
              <a:r>
                <a:rPr lang="nl-NL" sz="1200" i="1" dirty="0" err="1" smtClean="0">
                  <a:solidFill>
                    <a:srgbClr val="FFC000"/>
                  </a:solidFill>
                </a:rPr>
                <a:t>and</a:t>
              </a:r>
              <a:r>
                <a:rPr lang="nl-NL" sz="1200" i="1" dirty="0" smtClean="0">
                  <a:solidFill>
                    <a:srgbClr val="FFC000"/>
                  </a:solidFill>
                </a:rPr>
                <a:t> the </a:t>
              </a:r>
              <a:r>
                <a:rPr lang="nl-NL" sz="1200" i="1" dirty="0" err="1" smtClean="0">
                  <a:solidFill>
                    <a:srgbClr val="FFC000"/>
                  </a:solidFill>
                </a:rPr>
                <a:t>eldery</a:t>
              </a:r>
              <a:endParaRPr lang="nl-NL" sz="1200" i="1" dirty="0" smtClean="0">
                <a:solidFill>
                  <a:srgbClr val="FFC000"/>
                </a:solidFill>
              </a:endParaRPr>
            </a:p>
            <a:p>
              <a:pPr algn="ctr"/>
              <a:endParaRPr lang="nl-NL" sz="1200" i="1" dirty="0" smtClean="0">
                <a:solidFill>
                  <a:srgbClr val="00B050"/>
                </a:solidFill>
              </a:endParaRPr>
            </a:p>
          </p:txBody>
        </p:sp>
        <p:sp>
          <p:nvSpPr>
            <p:cNvPr id="56" name="Tekstvak 55"/>
            <p:cNvSpPr txBox="1"/>
            <p:nvPr/>
          </p:nvSpPr>
          <p:spPr>
            <a:xfrm>
              <a:off x="4716016" y="1928072"/>
              <a:ext cx="1933655" cy="34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i="1" dirty="0" smtClean="0">
                  <a:solidFill>
                    <a:srgbClr val="00B050"/>
                  </a:solidFill>
                </a:rPr>
                <a:t>Development</a:t>
              </a:r>
            </a:p>
            <a:p>
              <a:r>
                <a:rPr lang="nl-NL" sz="1200" i="1" dirty="0" smtClean="0">
                  <a:solidFill>
                    <a:srgbClr val="00B050"/>
                  </a:solidFill>
                </a:rPr>
                <a:t>Exploration of </a:t>
              </a:r>
              <a:r>
                <a:rPr lang="nl-NL" sz="1200" i="1" dirty="0" err="1" smtClean="0">
                  <a:solidFill>
                    <a:srgbClr val="00B050"/>
                  </a:solidFill>
                </a:rPr>
                <a:t>capabilities</a:t>
              </a:r>
              <a:endParaRPr lang="nl-NL" sz="1200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0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 2"/>
          <p:cNvSpPr/>
          <p:nvPr/>
        </p:nvSpPr>
        <p:spPr>
          <a:xfrm>
            <a:off x="1150949" y="1277931"/>
            <a:ext cx="6517395" cy="4641400"/>
          </a:xfrm>
          <a:custGeom>
            <a:avLst/>
            <a:gdLst>
              <a:gd name="connsiteX0" fmla="*/ 127440 w 6147240"/>
              <a:gd name="connsiteY0" fmla="*/ 0 h 3481050"/>
              <a:gd name="connsiteX1" fmla="*/ 117915 w 6147240"/>
              <a:gd name="connsiteY1" fmla="*/ 1228725 h 3481050"/>
              <a:gd name="connsiteX2" fmla="*/ 1375215 w 6147240"/>
              <a:gd name="connsiteY2" fmla="*/ 2886075 h 3481050"/>
              <a:gd name="connsiteX3" fmla="*/ 4099365 w 6147240"/>
              <a:gd name="connsiteY3" fmla="*/ 3476625 h 3481050"/>
              <a:gd name="connsiteX4" fmla="*/ 6147240 w 6147240"/>
              <a:gd name="connsiteY4" fmla="*/ 3171825 h 3481050"/>
              <a:gd name="connsiteX5" fmla="*/ 6147240 w 6147240"/>
              <a:gd name="connsiteY5" fmla="*/ 3171825 h 34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7240" h="3481050">
                <a:moveTo>
                  <a:pt x="127440" y="0"/>
                </a:moveTo>
                <a:cubicBezTo>
                  <a:pt x="18696" y="373856"/>
                  <a:pt x="-90047" y="747713"/>
                  <a:pt x="117915" y="1228725"/>
                </a:cubicBezTo>
                <a:cubicBezTo>
                  <a:pt x="325877" y="1709737"/>
                  <a:pt x="711640" y="2511425"/>
                  <a:pt x="1375215" y="2886075"/>
                </a:cubicBezTo>
                <a:cubicBezTo>
                  <a:pt x="2038790" y="3260725"/>
                  <a:pt x="3304028" y="3429000"/>
                  <a:pt x="4099365" y="3476625"/>
                </a:cubicBezTo>
                <a:cubicBezTo>
                  <a:pt x="4894702" y="3524250"/>
                  <a:pt x="6147240" y="3171825"/>
                  <a:pt x="6147240" y="3171825"/>
                </a:cubicBezTo>
                <a:lnTo>
                  <a:pt x="6147240" y="31718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Titel 1"/>
          <p:cNvSpPr txBox="1">
            <a:spLocks/>
          </p:cNvSpPr>
          <p:nvPr/>
        </p:nvSpPr>
        <p:spPr>
          <a:xfrm>
            <a:off x="3994657" y="16439"/>
            <a:ext cx="5149344" cy="129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>
                <a:solidFill>
                  <a:srgbClr val="343B79"/>
                </a:solidFill>
              </a:rPr>
              <a:t>Elements for the new update</a:t>
            </a:r>
            <a:endParaRPr lang="en-GB" sz="3200" dirty="0">
              <a:solidFill>
                <a:srgbClr val="343B79"/>
              </a:solidFill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348075" y="836712"/>
            <a:ext cx="2352276" cy="1198870"/>
            <a:chOff x="348075" y="836712"/>
            <a:chExt cx="2352276" cy="119887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90" y="836712"/>
              <a:ext cx="1229797" cy="115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kstvak 31"/>
            <p:cNvSpPr txBox="1"/>
            <p:nvPr/>
          </p:nvSpPr>
          <p:spPr>
            <a:xfrm>
              <a:off x="348075" y="1666250"/>
              <a:ext cx="235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i="1" dirty="0" smtClean="0"/>
                <a:t>The human </a:t>
              </a:r>
              <a:r>
                <a:rPr lang="nl-NL" i="1" dirty="0" err="1" smtClean="0"/>
                <a:t>measure</a:t>
              </a:r>
              <a:endParaRPr lang="nl-NL" i="1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458106" y="2178142"/>
            <a:ext cx="2352276" cy="1831344"/>
            <a:chOff x="458106" y="2178142"/>
            <a:chExt cx="2352276" cy="1831344"/>
          </a:xfrm>
        </p:grpSpPr>
        <p:grpSp>
          <p:nvGrpSpPr>
            <p:cNvPr id="5" name="Groep 4"/>
            <p:cNvGrpSpPr/>
            <p:nvPr/>
          </p:nvGrpSpPr>
          <p:grpSpPr>
            <a:xfrm>
              <a:off x="831489" y="2178142"/>
              <a:ext cx="1755428" cy="1585801"/>
              <a:chOff x="4006292" y="2383664"/>
              <a:chExt cx="1429804" cy="1189351"/>
            </a:xfrm>
          </p:grpSpPr>
          <p:sp>
            <p:nvSpPr>
              <p:cNvPr id="6" name="Ovaal 5"/>
              <p:cNvSpPr/>
              <p:nvPr/>
            </p:nvSpPr>
            <p:spPr>
              <a:xfrm>
                <a:off x="4006292" y="2383664"/>
                <a:ext cx="1429804" cy="118935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7" name="Groep 6"/>
              <p:cNvGrpSpPr/>
              <p:nvPr/>
            </p:nvGrpSpPr>
            <p:grpSpPr>
              <a:xfrm>
                <a:off x="4150011" y="2523740"/>
                <a:ext cx="1243037" cy="925291"/>
                <a:chOff x="4150011" y="2523740"/>
                <a:chExt cx="1243037" cy="925291"/>
              </a:xfrm>
            </p:grpSpPr>
            <p:pic>
              <p:nvPicPr>
                <p:cNvPr id="8" name="Picture 13"/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8989" b="89888" l="1942" r="96117">
                              <a14:foregroundMark x1="24272" y1="52809" x2="24272" y2="52809"/>
                              <a14:foregroundMark x1="44660" y1="61798" x2="44660" y2="61798"/>
                              <a14:foregroundMark x1="72816" y1="51685" x2="72816" y2="5168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0236" y="2669778"/>
                  <a:ext cx="346025" cy="29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" name="Picture 9"/>
                <p:cNvPicPr>
                  <a:picLocks noChangeAspect="1" noChangeArrowheads="1"/>
                </p:cNvPicPr>
                <p:nvPr/>
              </p:nvPicPr>
              <p:blipFill>
                <a:blip r:embed="rId6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4286" b="98571" l="962" r="100000">
                              <a14:foregroundMark x1="13462" y1="64286" x2="13462" y2="64286"/>
                              <a14:foregroundMark x1="30769" y1="44286" x2="30769" y2="44286"/>
                              <a14:foregroundMark x1="86538" y1="58571" x2="86538" y2="58571"/>
                              <a14:foregroundMark x1="82692" y1="78571" x2="82692" y2="78571"/>
                              <a14:foregroundMark x1="56731" y1="90000" x2="56731" y2="90000"/>
                              <a14:foregroundMark x1="56731" y1="67143" x2="56731" y2="67143"/>
                              <a14:foregroundMark x1="56731" y1="55714" x2="56731" y2="55714"/>
                              <a14:foregroundMark x1="56731" y1="42857" x2="56731" y2="42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84936" y="2782281"/>
                  <a:ext cx="990600" cy="6667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738" b="97541" l="8696" r="95652">
                              <a14:foregroundMark x1="15217" y1="32787" x2="15217" y2="32787"/>
                              <a14:foregroundMark x1="61957" y1="39344" x2="61957" y2="39344"/>
                              <a14:foregroundMark x1="73913" y1="68033" x2="73913" y2="68033"/>
                              <a14:foregroundMark x1="77174" y1="87705" x2="77174" y2="87705"/>
                              <a14:foregroundMark x1="88043" y1="92623" x2="88043" y2="92623"/>
                              <a14:foregroundMark x1="67391" y1="81967" x2="67391" y2="81967"/>
                              <a14:foregroundMark x1="39130" y1="26230" x2="39130" y2="26230"/>
                              <a14:foregroundMark x1="35870" y1="35246" x2="35870" y2="35246"/>
                              <a14:foregroundMark x1="30435" y1="40984" x2="30435" y2="40984"/>
                              <a14:foregroundMark x1="27174" y1="46721" x2="27174" y2="46721"/>
                              <a14:foregroundMark x1="28261" y1="59016" x2="28261" y2="59016"/>
                              <a14:foregroundMark x1="43478" y1="54918" x2="43478" y2="54918"/>
                              <a14:foregroundMark x1="43478" y1="44262" x2="43478" y2="44262"/>
                              <a14:foregroundMark x1="44565" y1="58197" x2="44565" y2="58197"/>
                              <a14:foregroundMark x1="42391" y1="39344" x2="42391" y2="39344"/>
                              <a14:foregroundMark x1="28261" y1="54918" x2="28261" y2="54918"/>
                              <a14:foregroundMark x1="71739" y1="75410" x2="71739" y2="75410"/>
                              <a14:foregroundMark x1="78261" y1="75410" x2="78261" y2="75410"/>
                              <a14:foregroundMark x1="30435" y1="35246" x2="30435" y2="35246"/>
                              <a14:foregroundMark x1="25000" y1="41803" x2="25000" y2="41803"/>
                              <a14:foregroundMark x1="47826" y1="57377" x2="47826" y2="573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4278" y="2803824"/>
                  <a:ext cx="248770" cy="3298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9778" r="89778">
                              <a14:foregroundMark x1="67111" y1="10222" x2="67111" y2="10222"/>
                              <a14:foregroundMark x1="63556" y1="20889" x2="63556" y2="208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0011" y="2523740"/>
                  <a:ext cx="351483" cy="351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7"/>
                <p:cNvPicPr>
                  <a:picLocks noChangeAspect="1" noChangeArrowheads="1"/>
                </p:cNvPicPr>
                <p:nvPr/>
              </p:nvPicPr>
              <p:blipFill>
                <a:blip r:embed="rId1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4167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0656" y="2704437"/>
                  <a:ext cx="339725" cy="2296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2" name="Tekstvak 41"/>
            <p:cNvSpPr txBox="1"/>
            <p:nvPr/>
          </p:nvSpPr>
          <p:spPr>
            <a:xfrm>
              <a:off x="458106" y="3640154"/>
              <a:ext cx="235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i="1" dirty="0" smtClean="0"/>
                <a:t>The traffic system</a:t>
              </a:r>
              <a:endParaRPr lang="nl-NL" i="1" dirty="0"/>
            </a:p>
          </p:txBody>
        </p:sp>
      </p:grpSp>
      <p:grpSp>
        <p:nvGrpSpPr>
          <p:cNvPr id="35" name="Groep 34"/>
          <p:cNvGrpSpPr/>
          <p:nvPr/>
        </p:nvGrpSpPr>
        <p:grpSpPr>
          <a:xfrm>
            <a:off x="208287" y="4065493"/>
            <a:ext cx="4785323" cy="2780419"/>
            <a:chOff x="300631" y="3951574"/>
            <a:chExt cx="4785323" cy="2780419"/>
          </a:xfrm>
        </p:grpSpPr>
        <p:grpSp>
          <p:nvGrpSpPr>
            <p:cNvPr id="13" name="Groep 12"/>
            <p:cNvGrpSpPr/>
            <p:nvPr/>
          </p:nvGrpSpPr>
          <p:grpSpPr>
            <a:xfrm>
              <a:off x="300631" y="3951574"/>
              <a:ext cx="4785323" cy="2715780"/>
              <a:chOff x="4811392" y="3152745"/>
              <a:chExt cx="4271660" cy="2036835"/>
            </a:xfrm>
          </p:grpSpPr>
          <p:grpSp>
            <p:nvGrpSpPr>
              <p:cNvPr id="14" name="Groep 13"/>
              <p:cNvGrpSpPr/>
              <p:nvPr/>
            </p:nvGrpSpPr>
            <p:grpSpPr>
              <a:xfrm>
                <a:off x="4811392" y="3152745"/>
                <a:ext cx="4271660" cy="2036835"/>
                <a:chOff x="4811392" y="3152745"/>
                <a:chExt cx="4271660" cy="2036835"/>
              </a:xfrm>
            </p:grpSpPr>
            <p:sp>
              <p:nvSpPr>
                <p:cNvPr id="23" name="Ovaal 22"/>
                <p:cNvSpPr/>
                <p:nvPr/>
              </p:nvSpPr>
              <p:spPr>
                <a:xfrm rot="21146683">
                  <a:off x="4811392" y="3152745"/>
                  <a:ext cx="4271660" cy="2036835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grpSp>
              <p:nvGrpSpPr>
                <p:cNvPr id="24" name="Groep 23"/>
                <p:cNvGrpSpPr/>
                <p:nvPr/>
              </p:nvGrpSpPr>
              <p:grpSpPr>
                <a:xfrm>
                  <a:off x="4938106" y="3295998"/>
                  <a:ext cx="3473342" cy="1377600"/>
                  <a:chOff x="4938106" y="3295998"/>
                  <a:chExt cx="3473342" cy="1377600"/>
                </a:xfrm>
              </p:grpSpPr>
              <p:grpSp>
                <p:nvGrpSpPr>
                  <p:cNvPr id="25" name="Groep 24"/>
                  <p:cNvGrpSpPr/>
                  <p:nvPr/>
                </p:nvGrpSpPr>
                <p:grpSpPr>
                  <a:xfrm>
                    <a:off x="4938106" y="3614109"/>
                    <a:ext cx="2552155" cy="1046977"/>
                    <a:chOff x="4965268" y="3645024"/>
                    <a:chExt cx="2552155" cy="1046977"/>
                  </a:xfrm>
                </p:grpSpPr>
                <p:sp>
                  <p:nvSpPr>
                    <p:cNvPr id="28" name="Gelijkbenige driehoek 27"/>
                    <p:cNvSpPr/>
                    <p:nvPr/>
                  </p:nvSpPr>
                  <p:spPr>
                    <a:xfrm>
                      <a:off x="5749203" y="3717032"/>
                      <a:ext cx="885954" cy="749182"/>
                    </a:xfrm>
                    <a:prstGeom prst="triangle">
                      <a:avLst/>
                    </a:prstGeom>
                    <a:noFill/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29" name="Tekstvak 28"/>
                    <p:cNvSpPr txBox="1"/>
                    <p:nvPr/>
                  </p:nvSpPr>
                  <p:spPr>
                    <a:xfrm>
                      <a:off x="5585385" y="3645024"/>
                      <a:ext cx="1231040" cy="20774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nl-NL" sz="1200" dirty="0" smtClean="0"/>
                        <a:t>Road </a:t>
                      </a:r>
                      <a:r>
                        <a:rPr lang="nl-NL" sz="1200" dirty="0" err="1" smtClean="0"/>
                        <a:t>functionality</a:t>
                      </a:r>
                      <a:endParaRPr lang="nl-NL" sz="1200" dirty="0"/>
                    </a:p>
                  </p:txBody>
                </p:sp>
                <p:sp>
                  <p:nvSpPr>
                    <p:cNvPr id="30" name="Tekstvak 29"/>
                    <p:cNvSpPr txBox="1"/>
                    <p:nvPr/>
                  </p:nvSpPr>
                  <p:spPr>
                    <a:xfrm>
                      <a:off x="4965268" y="4327714"/>
                      <a:ext cx="1159033" cy="34624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nl-NL" sz="1200" dirty="0" err="1" smtClean="0"/>
                        <a:t>Physical</a:t>
                      </a:r>
                      <a:r>
                        <a:rPr lang="nl-NL" sz="1200" dirty="0" smtClean="0"/>
                        <a:t> </a:t>
                      </a:r>
                      <a:r>
                        <a:rPr lang="nl-NL" sz="1200" dirty="0" err="1" smtClean="0"/>
                        <a:t>compatibility</a:t>
                      </a:r>
                      <a:endParaRPr lang="nl-NL" sz="1200" dirty="0"/>
                    </a:p>
                  </p:txBody>
                </p:sp>
                <p:sp>
                  <p:nvSpPr>
                    <p:cNvPr id="31" name="Tekstvak 30"/>
                    <p:cNvSpPr txBox="1"/>
                    <p:nvPr/>
                  </p:nvSpPr>
                  <p:spPr>
                    <a:xfrm>
                      <a:off x="6322472" y="4345752"/>
                      <a:ext cx="1194951" cy="34624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nl-NL" sz="1200" dirty="0" err="1" smtClean="0"/>
                        <a:t>Psychologic</a:t>
                      </a:r>
                      <a:r>
                        <a:rPr lang="nl-NL" sz="1200" dirty="0" smtClean="0"/>
                        <a:t> </a:t>
                      </a:r>
                      <a:r>
                        <a:rPr lang="nl-NL" sz="1200" dirty="0" err="1" smtClean="0"/>
                        <a:t>compatibility</a:t>
                      </a:r>
                      <a:endParaRPr lang="nl-NL" sz="1200" dirty="0"/>
                    </a:p>
                  </p:txBody>
                </p:sp>
              </p:grpSp>
              <p:sp>
                <p:nvSpPr>
                  <p:cNvPr id="26" name="Tekstvak 25"/>
                  <p:cNvSpPr txBox="1"/>
                  <p:nvPr/>
                </p:nvSpPr>
                <p:spPr>
                  <a:xfrm rot="16200000">
                    <a:off x="7118315" y="3856441"/>
                    <a:ext cx="1368152" cy="247266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NL" sz="1200" dirty="0" err="1" smtClean="0"/>
                      <a:t>Responsibility</a:t>
                    </a:r>
                    <a:endParaRPr lang="nl-NL" sz="1200" dirty="0"/>
                  </a:p>
                </p:txBody>
              </p:sp>
              <p:sp>
                <p:nvSpPr>
                  <p:cNvPr id="27" name="Tekstvak 26"/>
                  <p:cNvSpPr txBox="1"/>
                  <p:nvPr/>
                </p:nvSpPr>
                <p:spPr>
                  <a:xfrm rot="16200000">
                    <a:off x="7603739" y="3865889"/>
                    <a:ext cx="1368152" cy="247266"/>
                  </a:xfrm>
                  <a:prstGeom prst="rect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NL" sz="1200" dirty="0" smtClean="0"/>
                      <a:t>Learning </a:t>
                    </a:r>
                    <a:r>
                      <a:rPr lang="nl-NL" sz="1200" dirty="0" err="1" smtClean="0"/>
                      <a:t>and</a:t>
                    </a:r>
                    <a:r>
                      <a:rPr lang="nl-NL" sz="1200" dirty="0" smtClean="0"/>
                      <a:t> </a:t>
                    </a:r>
                    <a:r>
                      <a:rPr lang="nl-NL" sz="1200" dirty="0" err="1" smtClean="0"/>
                      <a:t>innovation</a:t>
                    </a:r>
                    <a:endParaRPr lang="nl-NL" sz="1200" dirty="0"/>
                  </a:p>
                </p:txBody>
              </p:sp>
            </p:grpSp>
          </p:grpSp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540" b="98413" l="1270" r="984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3743" y="3278806"/>
                <a:ext cx="315801" cy="315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1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407" r="95935">
                            <a14:foregroundMark x1="56098" y1="22857" x2="56098" y2="22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4173" y="4637913"/>
                <a:ext cx="317223" cy="315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ep 16"/>
              <p:cNvGrpSpPr/>
              <p:nvPr/>
            </p:nvGrpSpPr>
            <p:grpSpPr>
              <a:xfrm>
                <a:off x="5280216" y="4591836"/>
                <a:ext cx="556014" cy="367061"/>
                <a:chOff x="251520" y="5565754"/>
                <a:chExt cx="1638300" cy="1111135"/>
              </a:xfrm>
            </p:grpSpPr>
            <p:pic>
              <p:nvPicPr>
                <p:cNvPr id="20" name="Picture 6"/>
                <p:cNvPicPr>
                  <a:picLocks noChangeAspect="1" noChangeArrowheads="1"/>
                </p:cNvPicPr>
                <p:nvPr/>
              </p:nvPicPr>
              <p:blipFill>
                <a:blip r:embed="rId1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5310" b="89381" l="7558" r="8953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5565755"/>
                  <a:ext cx="1638300" cy="1076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6"/>
                <p:cNvPicPr>
                  <a:picLocks noChangeAspect="1" noChangeArrowheads="1"/>
                </p:cNvPicPr>
                <p:nvPr/>
              </p:nvPicPr>
              <p:blipFill>
                <a:blip r:embed="rId20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885" b="71681" l="57558" r="96512">
                              <a14:foregroundMark x1="73256" y1="14159" x2="73256" y2="141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5600564"/>
                  <a:ext cx="1638300" cy="1076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6"/>
                <p:cNvPicPr>
                  <a:picLocks noChangeAspect="1" noChangeArrowheads="1"/>
                </p:cNvPicPr>
                <p:nvPr/>
              </p:nvPicPr>
              <p:blipFill>
                <a:blip r:embed="rId21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9735" b="49558" l="44186" r="70349">
                              <a14:foregroundMark x1="59884" y1="31858" x2="59884" y2="3185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5565754"/>
                  <a:ext cx="1638300" cy="1076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" name="Picture 8" descr="Afbeeldingsresultaat voor learn icon"/>
              <p:cNvPicPr>
                <a:picLocks noChangeAspect="1" noChangeArrowheads="1"/>
              </p:cNvPicPr>
              <p:nvPr/>
            </p:nvPicPr>
            <p:blipFill>
              <a:blip r:embed="rId2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167" b="98667" l="4417" r="94750">
                            <a14:foregroundMark x1="50917" y1="80667" x2="50917" y2="80667"/>
                            <a14:foregroundMark x1="50917" y1="86083" x2="50917" y2="86083"/>
                            <a14:foregroundMark x1="51250" y1="90417" x2="51250" y2="90417"/>
                            <a14:foregroundMark x1="39167" y1="44083" x2="39167" y2="44083"/>
                            <a14:foregroundMark x1="14667" y1="49167" x2="14667" y2="49167"/>
                            <a14:foregroundMark x1="20083" y1="17667" x2="20083" y2="17667"/>
                            <a14:foregroundMark x1="49250" y1="13417" x2="49250" y2="13417"/>
                            <a14:foregroundMark x1="79000" y1="20833" x2="79000" y2="20833"/>
                            <a14:foregroundMark x1="86917" y1="50000" x2="86917" y2="50000"/>
                            <a14:foregroundMark x1="50417" y1="95833" x2="50417" y2="95833"/>
                          </a14:backgroundRemoval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7006" y="3791795"/>
                <a:ext cx="433187" cy="433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0" descr="Afbeeldingsresultaat voor responsible icon"/>
              <p:cNvPicPr>
                <a:picLocks noChangeAspect="1" noChangeArrowheads="1"/>
              </p:cNvPicPr>
              <p:nvPr/>
            </p:nvPicPr>
            <p:blipFill>
              <a:blip r:embed="rId2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007" y="3251037"/>
                <a:ext cx="440329" cy="440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kstvak 44"/>
            <p:cNvSpPr txBox="1"/>
            <p:nvPr/>
          </p:nvSpPr>
          <p:spPr>
            <a:xfrm>
              <a:off x="1150949" y="6362661"/>
              <a:ext cx="235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i="1" dirty="0"/>
                <a:t>S</a:t>
              </a:r>
              <a:r>
                <a:rPr lang="nl-NL" i="1" dirty="0" smtClean="0"/>
                <a:t>afety </a:t>
              </a:r>
              <a:r>
                <a:rPr lang="nl-NL" i="1" dirty="0" err="1" smtClean="0"/>
                <a:t>principles</a:t>
              </a:r>
              <a:endParaRPr lang="nl-NL" i="1" dirty="0"/>
            </a:p>
          </p:txBody>
        </p:sp>
      </p:grpSp>
      <p:grpSp>
        <p:nvGrpSpPr>
          <p:cNvPr id="36" name="Groep 35"/>
          <p:cNvGrpSpPr/>
          <p:nvPr/>
        </p:nvGrpSpPr>
        <p:grpSpPr>
          <a:xfrm>
            <a:off x="4672075" y="4489050"/>
            <a:ext cx="2564221" cy="1812080"/>
            <a:chOff x="4672075" y="4489050"/>
            <a:chExt cx="2564221" cy="1812080"/>
          </a:xfrm>
        </p:grpSpPr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2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10000" r="90000">
                          <a14:foregroundMark x1="55700" y1="17673" x2="55700" y2="17673"/>
                          <a14:foregroundMark x1="35000" y1="60302" x2="35000" y2="60302"/>
                          <a14:foregroundMark x1="47400" y1="72558" x2="47400" y2="725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075" y="4489050"/>
              <a:ext cx="2564221" cy="163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kstvak 46"/>
            <p:cNvSpPr txBox="1"/>
            <p:nvPr/>
          </p:nvSpPr>
          <p:spPr>
            <a:xfrm>
              <a:off x="4778047" y="5931798"/>
              <a:ext cx="235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i="1" dirty="0" err="1" smtClean="0"/>
                <a:t>Operationalisations</a:t>
              </a:r>
              <a:endParaRPr lang="nl-NL" i="1" dirty="0"/>
            </a:p>
          </p:txBody>
        </p:sp>
      </p:grpSp>
      <p:grpSp>
        <p:nvGrpSpPr>
          <p:cNvPr id="37" name="Groep 36"/>
          <p:cNvGrpSpPr/>
          <p:nvPr/>
        </p:nvGrpSpPr>
        <p:grpSpPr>
          <a:xfrm>
            <a:off x="6924254" y="4804261"/>
            <a:ext cx="2352276" cy="1927732"/>
            <a:chOff x="6924254" y="4804261"/>
            <a:chExt cx="2352276" cy="1927732"/>
          </a:xfrm>
        </p:grpSpPr>
        <p:grpSp>
          <p:nvGrpSpPr>
            <p:cNvPr id="39" name="Groep 38"/>
            <p:cNvGrpSpPr/>
            <p:nvPr/>
          </p:nvGrpSpPr>
          <p:grpSpPr>
            <a:xfrm>
              <a:off x="7236296" y="4804261"/>
              <a:ext cx="1728192" cy="1714769"/>
              <a:chOff x="3563888" y="5154677"/>
              <a:chExt cx="671998" cy="680308"/>
            </a:xfrm>
          </p:grpSpPr>
          <p:sp>
            <p:nvSpPr>
              <p:cNvPr id="40" name="Ovaal 39"/>
              <p:cNvSpPr/>
              <p:nvPr/>
            </p:nvSpPr>
            <p:spPr>
              <a:xfrm>
                <a:off x="3563888" y="5154677"/>
                <a:ext cx="671998" cy="680308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41" name="Picture 13" descr="Afbeeldingsresultaat voor road work icon"/>
              <p:cNvPicPr>
                <a:picLocks noChangeAspect="1" noChangeArrowheads="1"/>
              </p:cNvPicPr>
              <p:nvPr/>
            </p:nvPicPr>
            <p:blipFill>
              <a:blip r:embed="rId2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9517" y="5232666"/>
                <a:ext cx="464991" cy="464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Tekstvak 47"/>
            <p:cNvSpPr txBox="1"/>
            <p:nvPr/>
          </p:nvSpPr>
          <p:spPr>
            <a:xfrm>
              <a:off x="6924254" y="6362661"/>
              <a:ext cx="235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i="1" dirty="0" err="1" smtClean="0"/>
                <a:t>Measures</a:t>
              </a:r>
              <a:endParaRPr lang="nl-NL" i="1" dirty="0"/>
            </a:p>
          </p:txBody>
        </p:sp>
      </p:grpSp>
      <p:pic>
        <p:nvPicPr>
          <p:cNvPr id="49" name="Afbeelding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484">
            <a:off x="8594930" y="63299"/>
            <a:ext cx="453548" cy="40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hthoek 49"/>
          <p:cNvSpPr/>
          <p:nvPr/>
        </p:nvSpPr>
        <p:spPr>
          <a:xfrm>
            <a:off x="4208924" y="1177101"/>
            <a:ext cx="457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1910">
              <a:lnSpc>
                <a:spcPct val="115000"/>
              </a:lnSpc>
              <a:spcAft>
                <a:spcPts val="0"/>
              </a:spcAft>
            </a:pP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Goals:</a:t>
            </a:r>
            <a:endParaRPr lang="nl-NL" dirty="0">
              <a:solidFill>
                <a:srgbClr val="343B79"/>
              </a:solidFill>
              <a:latin typeface="Arial"/>
              <a:ea typeface="Calibri"/>
            </a:endParaRPr>
          </a:p>
          <a:p>
            <a:pPr marL="49911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err="1" smtClean="0">
                <a:solidFill>
                  <a:srgbClr val="343B79"/>
                </a:solidFill>
                <a:latin typeface="Arial"/>
                <a:ea typeface="Calibri"/>
              </a:rPr>
              <a:t>Reduce</a:t>
            </a: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dirty="0" err="1" smtClean="0">
                <a:solidFill>
                  <a:srgbClr val="343B79"/>
                </a:solidFill>
                <a:latin typeface="Arial"/>
                <a:ea typeface="Calibri"/>
              </a:rPr>
              <a:t>largest</a:t>
            </a: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risks</a:t>
            </a:r>
            <a:endParaRPr lang="nl-NL" b="1" dirty="0">
              <a:solidFill>
                <a:srgbClr val="343B79"/>
              </a:solidFill>
              <a:latin typeface="Arial"/>
              <a:ea typeface="Calibri"/>
            </a:endParaRPr>
          </a:p>
          <a:p>
            <a:pPr marL="49911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err="1" smtClean="0">
                <a:solidFill>
                  <a:srgbClr val="343B79"/>
                </a:solidFill>
                <a:latin typeface="Arial"/>
                <a:ea typeface="Calibri"/>
              </a:rPr>
              <a:t>Prevent</a:t>
            </a: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serious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 crashes</a:t>
            </a:r>
            <a:endParaRPr lang="nl-NL" b="1" dirty="0">
              <a:solidFill>
                <a:srgbClr val="343B79"/>
              </a:solidFill>
              <a:latin typeface="Arial"/>
              <a:ea typeface="Calibri"/>
            </a:endParaRPr>
          </a:p>
          <a:p>
            <a:pPr marL="49911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Limit </a:t>
            </a:r>
            <a:r>
              <a:rPr lang="nl-NL" dirty="0" err="1" smtClean="0">
                <a:solidFill>
                  <a:srgbClr val="343B79"/>
                </a:solidFill>
                <a:latin typeface="Arial"/>
                <a:ea typeface="Calibri"/>
              </a:rPr>
              <a:t>the</a:t>
            </a:r>
            <a:r>
              <a:rPr lang="nl-NL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long-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lasting</a:t>
            </a:r>
            <a:r>
              <a:rPr lang="nl-NL" b="1" dirty="0" smtClean="0">
                <a:solidFill>
                  <a:srgbClr val="343B79"/>
                </a:solidFill>
                <a:latin typeface="Arial"/>
                <a:ea typeface="Calibri"/>
              </a:rPr>
              <a:t> </a:t>
            </a:r>
            <a:r>
              <a:rPr lang="nl-NL" b="1" dirty="0" err="1" smtClean="0">
                <a:solidFill>
                  <a:srgbClr val="343B79"/>
                </a:solidFill>
                <a:latin typeface="Arial"/>
                <a:ea typeface="Calibri"/>
              </a:rPr>
              <a:t>consequences</a:t>
            </a:r>
            <a:endParaRPr lang="nl-NL" b="1" dirty="0" smtClean="0">
              <a:solidFill>
                <a:srgbClr val="343B79"/>
              </a:solidFill>
              <a:latin typeface="Arial"/>
              <a:ea typeface="Calibri"/>
            </a:endParaRPr>
          </a:p>
          <a:p>
            <a:pPr marL="499110" indent="-4572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nl-NL" b="1" dirty="0">
              <a:solidFill>
                <a:schemeClr val="tx2"/>
              </a:solidFill>
              <a:latin typeface="Arial"/>
              <a:ea typeface="Calibri"/>
            </a:endParaRPr>
          </a:p>
          <a:p>
            <a:pPr marL="41910">
              <a:lnSpc>
                <a:spcPct val="115000"/>
              </a:lnSpc>
              <a:spcAft>
                <a:spcPts val="0"/>
              </a:spcAft>
            </a:pPr>
            <a:endParaRPr lang="nl-NL" dirty="0">
              <a:solidFill>
                <a:schemeClr val="tx2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7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smtClean="0"/>
              <a:t>Road </a:t>
            </a:r>
            <a:r>
              <a:rPr lang="nl-NL" sz="3600" dirty="0" err="1" smtClean="0"/>
              <a:t>safety</a:t>
            </a:r>
            <a:r>
              <a:rPr lang="nl-NL" sz="3600" dirty="0" smtClean="0"/>
              <a:t> </a:t>
            </a:r>
            <a:r>
              <a:rPr lang="nl-NL" sz="3600" dirty="0" err="1" smtClean="0"/>
              <a:t>figures</a:t>
            </a:r>
            <a:endParaRPr lang="nl-NL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5" y="1268760"/>
            <a:ext cx="773645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To</a:t>
            </a:r>
            <a:r>
              <a:rPr lang="nl-NL" sz="3600" dirty="0" smtClean="0"/>
              <a:t> </a:t>
            </a:r>
            <a:r>
              <a:rPr lang="nl-NL" sz="3600" dirty="0" err="1" smtClean="0"/>
              <a:t>conclude</a:t>
            </a:r>
            <a:endParaRPr lang="nl-NL" sz="3600" dirty="0"/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155575" y="1412776"/>
            <a:ext cx="9006483" cy="5040560"/>
          </a:xfrm>
        </p:spPr>
        <p:txBody>
          <a:bodyPr/>
          <a:lstStyle/>
          <a:p>
            <a:r>
              <a:rPr lang="nl-NL" sz="2400" dirty="0" smtClean="0"/>
              <a:t>First steps </a:t>
            </a:r>
            <a:r>
              <a:rPr lang="nl-NL" sz="2400" dirty="0" err="1" smtClean="0"/>
              <a:t>towards</a:t>
            </a:r>
            <a:r>
              <a:rPr lang="nl-NL" sz="2400" dirty="0" smtClean="0"/>
              <a:t> Safe System Approach: </a:t>
            </a:r>
            <a:r>
              <a:rPr lang="nl-NL" sz="2400" dirty="0" err="1" smtClean="0"/>
              <a:t>paradigm</a:t>
            </a:r>
            <a:r>
              <a:rPr lang="nl-NL" sz="2400" dirty="0" smtClean="0"/>
              <a:t> </a:t>
            </a:r>
            <a:r>
              <a:rPr lang="nl-NL" sz="2400" dirty="0" smtClean="0"/>
              <a:t>shift </a:t>
            </a:r>
            <a:r>
              <a:rPr lang="nl-NL" sz="2400" dirty="0" err="1" smtClean="0"/>
              <a:t>possible</a:t>
            </a:r>
            <a:r>
              <a:rPr lang="nl-NL" sz="2400" dirty="0" smtClean="0"/>
              <a:t>!</a:t>
            </a:r>
          </a:p>
          <a:p>
            <a:r>
              <a:rPr lang="nl-NL" sz="2400" dirty="0" err="1" smtClean="0"/>
              <a:t>Success</a:t>
            </a:r>
            <a:r>
              <a:rPr lang="nl-NL" sz="2400" dirty="0" smtClean="0"/>
              <a:t> </a:t>
            </a:r>
            <a:r>
              <a:rPr lang="nl-NL" sz="2400" dirty="0" err="1" smtClean="0"/>
              <a:t>depends</a:t>
            </a:r>
            <a:r>
              <a:rPr lang="nl-NL" sz="2400" dirty="0" smtClean="0"/>
              <a:t> on </a:t>
            </a:r>
            <a:r>
              <a:rPr lang="nl-NL" sz="2400" dirty="0" err="1" smtClean="0"/>
              <a:t>understanding</a:t>
            </a:r>
            <a:r>
              <a:rPr lang="nl-NL" sz="2400" dirty="0" smtClean="0"/>
              <a:t> the </a:t>
            </a:r>
            <a:r>
              <a:rPr lang="nl-NL" sz="2400" dirty="0" err="1" smtClean="0"/>
              <a:t>vision</a:t>
            </a:r>
            <a:r>
              <a:rPr lang="nl-NL" sz="2400" dirty="0" smtClean="0"/>
              <a:t> </a:t>
            </a:r>
            <a:r>
              <a:rPr lang="nl-NL" sz="2400" dirty="0" err="1" smtClean="0"/>
              <a:t>behind</a:t>
            </a:r>
            <a:r>
              <a:rPr lang="nl-NL" sz="2400" dirty="0" smtClean="0"/>
              <a:t> </a:t>
            </a:r>
            <a:r>
              <a:rPr lang="nl-NL" sz="2400" dirty="0" err="1" smtClean="0"/>
              <a:t>it</a:t>
            </a:r>
            <a:r>
              <a:rPr lang="nl-NL" sz="2400" dirty="0" smtClean="0"/>
              <a:t>:</a:t>
            </a:r>
            <a:endParaRPr lang="nl-NL" sz="2400" dirty="0" smtClean="0"/>
          </a:p>
          <a:p>
            <a:pPr lvl="1"/>
            <a:r>
              <a:rPr lang="nl-NL" sz="2000" dirty="0" err="1" smtClean="0"/>
              <a:t>Don’t</a:t>
            </a:r>
            <a:r>
              <a:rPr lang="nl-NL" sz="2000" dirty="0" smtClean="0"/>
              <a:t> </a:t>
            </a:r>
            <a:r>
              <a:rPr lang="nl-NL" sz="2000" dirty="0" err="1" smtClean="0"/>
              <a:t>wait</a:t>
            </a:r>
            <a:r>
              <a:rPr lang="nl-NL" sz="2000" dirty="0" smtClean="0"/>
              <a:t> </a:t>
            </a:r>
            <a:r>
              <a:rPr lang="nl-NL" sz="2000" dirty="0" err="1" smtClean="0"/>
              <a:t>for</a:t>
            </a:r>
            <a:r>
              <a:rPr lang="nl-NL" sz="2000" dirty="0" smtClean="0"/>
              <a:t> crashes </a:t>
            </a:r>
            <a:r>
              <a:rPr lang="nl-NL" sz="2000" dirty="0" err="1" smtClean="0"/>
              <a:t>to</a:t>
            </a:r>
            <a:r>
              <a:rPr lang="nl-NL" sz="2000" dirty="0" smtClean="0"/>
              <a:t> </a:t>
            </a:r>
            <a:r>
              <a:rPr lang="nl-NL" sz="2000" dirty="0" err="1" smtClean="0"/>
              <a:t>occur</a:t>
            </a:r>
            <a:endParaRPr lang="nl-NL" sz="2000" dirty="0" smtClean="0"/>
          </a:p>
          <a:p>
            <a:pPr lvl="1"/>
            <a:r>
              <a:rPr lang="nl-NL" sz="2000" dirty="0" smtClean="0"/>
              <a:t>Real </a:t>
            </a:r>
            <a:r>
              <a:rPr lang="nl-NL" sz="2000" dirty="0" err="1" smtClean="0"/>
              <a:t>understanding</a:t>
            </a:r>
            <a:r>
              <a:rPr lang="nl-NL" sz="2000" dirty="0" smtClean="0"/>
              <a:t> of ‘the human </a:t>
            </a:r>
            <a:r>
              <a:rPr lang="nl-NL" sz="2000" dirty="0" err="1" smtClean="0"/>
              <a:t>measure</a:t>
            </a:r>
            <a:r>
              <a:rPr lang="nl-NL" sz="2000" dirty="0" smtClean="0"/>
              <a:t>’</a:t>
            </a:r>
          </a:p>
          <a:p>
            <a:pPr lvl="1"/>
            <a:r>
              <a:rPr lang="nl-NL" sz="2000" dirty="0" smtClean="0"/>
              <a:t>Start </a:t>
            </a:r>
            <a:r>
              <a:rPr lang="nl-NL" sz="2000" dirty="0" err="1" smtClean="0"/>
              <a:t>with</a:t>
            </a:r>
            <a:r>
              <a:rPr lang="nl-NL" sz="2000" dirty="0" smtClean="0"/>
              <a:t> the </a:t>
            </a:r>
            <a:r>
              <a:rPr lang="nl-NL" sz="2000" dirty="0" err="1" smtClean="0"/>
              <a:t>problem</a:t>
            </a:r>
            <a:r>
              <a:rPr lang="nl-NL" sz="2000" dirty="0" smtClean="0"/>
              <a:t>, </a:t>
            </a:r>
            <a:r>
              <a:rPr lang="nl-NL" sz="2000" dirty="0" err="1" smtClean="0"/>
              <a:t>then</a:t>
            </a:r>
            <a:r>
              <a:rPr lang="nl-NL" sz="2000" dirty="0" smtClean="0"/>
              <a:t> </a:t>
            </a:r>
            <a:r>
              <a:rPr lang="nl-NL" sz="2000" dirty="0" err="1" smtClean="0"/>
              <a:t>find</a:t>
            </a:r>
            <a:r>
              <a:rPr lang="nl-NL" sz="2000" dirty="0" smtClean="0"/>
              <a:t> </a:t>
            </a:r>
            <a:r>
              <a:rPr lang="nl-NL" sz="2000" dirty="0" err="1" smtClean="0"/>
              <a:t>sustainable</a:t>
            </a:r>
            <a:r>
              <a:rPr lang="nl-NL" sz="2000" dirty="0" smtClean="0"/>
              <a:t> </a:t>
            </a:r>
            <a:r>
              <a:rPr lang="nl-NL" sz="2000" dirty="0" err="1" smtClean="0"/>
              <a:t>solutions</a:t>
            </a:r>
            <a:endParaRPr lang="nl-NL" sz="2000" dirty="0" smtClean="0"/>
          </a:p>
          <a:p>
            <a:r>
              <a:rPr lang="nl-NL" sz="2400" dirty="0" smtClean="0"/>
              <a:t>Connect </a:t>
            </a:r>
            <a:r>
              <a:rPr lang="nl-NL" sz="2400" dirty="0" err="1" smtClean="0"/>
              <a:t>road</a:t>
            </a:r>
            <a:r>
              <a:rPr lang="nl-NL" sz="2400" dirty="0" smtClean="0"/>
              <a:t> </a:t>
            </a:r>
            <a:r>
              <a:rPr lang="nl-NL" sz="2400" dirty="0" err="1" smtClean="0"/>
              <a:t>safety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other</a:t>
            </a:r>
            <a:r>
              <a:rPr lang="nl-NL" sz="2400" dirty="0" smtClean="0"/>
              <a:t> policy </a:t>
            </a:r>
            <a:r>
              <a:rPr lang="nl-NL" sz="2400" dirty="0" err="1" smtClean="0"/>
              <a:t>domains</a:t>
            </a:r>
            <a:endParaRPr lang="nl-NL" sz="2400" dirty="0" smtClean="0"/>
          </a:p>
          <a:p>
            <a:endParaRPr lang="nl-NL" sz="2000" dirty="0" smtClean="0"/>
          </a:p>
          <a:p>
            <a:pPr lvl="1"/>
            <a:endParaRPr lang="nl-NL" sz="2000" dirty="0"/>
          </a:p>
          <a:p>
            <a:pPr lvl="1"/>
            <a:endParaRPr lang="nl-NL" sz="1400" dirty="0" smtClean="0"/>
          </a:p>
        </p:txBody>
      </p:sp>
      <p:sp>
        <p:nvSpPr>
          <p:cNvPr id="2" name="AutoShape 2" descr="Afbeeldingsresultaat voor road to the future"/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63" y="4365104"/>
            <a:ext cx="2326696" cy="23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156595" y="4509120"/>
            <a:ext cx="6192688" cy="15841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 err="1" smtClean="0">
                <a:solidFill>
                  <a:srgbClr val="C00000"/>
                </a:solidFill>
              </a:rPr>
              <a:t>Join</a:t>
            </a:r>
            <a:r>
              <a:rPr lang="nl-NL" sz="2400" dirty="0" smtClean="0">
                <a:solidFill>
                  <a:srgbClr val="C00000"/>
                </a:solidFill>
              </a:rPr>
              <a:t> </a:t>
            </a:r>
            <a:r>
              <a:rPr lang="nl-NL" sz="2400" dirty="0" err="1" smtClean="0">
                <a:solidFill>
                  <a:srgbClr val="C00000"/>
                </a:solidFill>
              </a:rPr>
              <a:t>us</a:t>
            </a:r>
            <a:r>
              <a:rPr lang="nl-NL" sz="2400" dirty="0" smtClean="0">
                <a:solidFill>
                  <a:srgbClr val="C00000"/>
                </a:solidFill>
              </a:rPr>
              <a:t> </a:t>
            </a:r>
            <a:r>
              <a:rPr lang="nl-NL" sz="2400" dirty="0" err="1" smtClean="0">
                <a:solidFill>
                  <a:srgbClr val="C00000"/>
                </a:solidFill>
              </a:rPr>
              <a:t>towards</a:t>
            </a:r>
            <a:r>
              <a:rPr lang="nl-NL" sz="2400" dirty="0" smtClean="0">
                <a:solidFill>
                  <a:srgbClr val="C00000"/>
                </a:solidFill>
              </a:rPr>
              <a:t> a safe </a:t>
            </a:r>
            <a:r>
              <a:rPr lang="nl-NL" sz="2400" dirty="0" err="1" smtClean="0">
                <a:solidFill>
                  <a:srgbClr val="C00000"/>
                </a:solidFill>
              </a:rPr>
              <a:t>road</a:t>
            </a:r>
            <a:r>
              <a:rPr lang="nl-NL" sz="2400" dirty="0" smtClean="0">
                <a:solidFill>
                  <a:srgbClr val="C00000"/>
                </a:solidFill>
              </a:rPr>
              <a:t> traffic system</a:t>
            </a:r>
          </a:p>
          <a:p>
            <a:r>
              <a:rPr lang="nl-NL" sz="2400" dirty="0" smtClean="0">
                <a:solidFill>
                  <a:srgbClr val="C00000"/>
                </a:solidFill>
              </a:rPr>
              <a:t>Share </a:t>
            </a:r>
            <a:r>
              <a:rPr lang="nl-NL" sz="2400" dirty="0" err="1" smtClean="0">
                <a:solidFill>
                  <a:srgbClr val="C00000"/>
                </a:solidFill>
              </a:rPr>
              <a:t>your</a:t>
            </a:r>
            <a:r>
              <a:rPr lang="nl-NL" sz="2400" dirty="0" smtClean="0">
                <a:solidFill>
                  <a:srgbClr val="C00000"/>
                </a:solidFill>
              </a:rPr>
              <a:t> </a:t>
            </a:r>
            <a:r>
              <a:rPr lang="nl-NL" sz="2400" dirty="0" err="1" smtClean="0">
                <a:solidFill>
                  <a:srgbClr val="C00000"/>
                </a:solidFill>
              </a:rPr>
              <a:t>ideas</a:t>
            </a:r>
            <a:r>
              <a:rPr lang="nl-NL" sz="2400" dirty="0" smtClean="0">
                <a:solidFill>
                  <a:srgbClr val="C00000"/>
                </a:solidFill>
              </a:rPr>
              <a:t> </a:t>
            </a:r>
            <a:r>
              <a:rPr lang="nl-NL" sz="2400" dirty="0" err="1" smtClean="0">
                <a:solidFill>
                  <a:srgbClr val="C00000"/>
                </a:solidFill>
              </a:rPr>
              <a:t>and</a:t>
            </a:r>
            <a:r>
              <a:rPr lang="nl-NL" sz="2400" dirty="0" smtClean="0">
                <a:solidFill>
                  <a:srgbClr val="C00000"/>
                </a:solidFill>
              </a:rPr>
              <a:t> </a:t>
            </a:r>
            <a:r>
              <a:rPr lang="nl-NL" sz="2400" dirty="0" err="1" smtClean="0">
                <a:solidFill>
                  <a:srgbClr val="C00000"/>
                </a:solidFill>
              </a:rPr>
              <a:t>experiences</a:t>
            </a:r>
            <a:endParaRPr lang="nl-NL" sz="2400" dirty="0" smtClean="0">
              <a:solidFill>
                <a:srgbClr val="C00000"/>
              </a:solidFill>
            </a:endParaRPr>
          </a:p>
          <a:p>
            <a:r>
              <a:rPr lang="nl-NL" sz="2400" dirty="0" err="1" smtClean="0">
                <a:solidFill>
                  <a:srgbClr val="C00000"/>
                </a:solidFill>
              </a:rPr>
              <a:t>Cooperate</a:t>
            </a:r>
            <a:r>
              <a:rPr lang="nl-NL" sz="2400" dirty="0" smtClean="0">
                <a:solidFill>
                  <a:srgbClr val="C00000"/>
                </a:solidFill>
              </a:rPr>
              <a:t> in </a:t>
            </a:r>
            <a:r>
              <a:rPr lang="nl-NL" sz="2400" dirty="0" err="1" smtClean="0">
                <a:solidFill>
                  <a:srgbClr val="C00000"/>
                </a:solidFill>
              </a:rPr>
              <a:t>taking</a:t>
            </a:r>
            <a:r>
              <a:rPr lang="nl-NL" sz="2400" dirty="0" smtClean="0">
                <a:solidFill>
                  <a:srgbClr val="C00000"/>
                </a:solidFill>
              </a:rPr>
              <a:t> first or </a:t>
            </a:r>
            <a:r>
              <a:rPr lang="nl-NL" sz="2400" dirty="0" err="1" smtClean="0">
                <a:solidFill>
                  <a:srgbClr val="C00000"/>
                </a:solidFill>
              </a:rPr>
              <a:t>further</a:t>
            </a:r>
            <a:r>
              <a:rPr lang="nl-NL" sz="2400" dirty="0" smtClean="0">
                <a:solidFill>
                  <a:srgbClr val="C00000"/>
                </a:solidFill>
              </a:rPr>
              <a:t> steps…</a:t>
            </a:r>
          </a:p>
          <a:p>
            <a:endParaRPr lang="nl-NL" sz="20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411760" y="4160957"/>
            <a:ext cx="5105401" cy="161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 err="1" smtClean="0">
                <a:solidFill>
                  <a:srgbClr val="033380"/>
                </a:solidFill>
              </a:rPr>
              <a:t>Dr.</a:t>
            </a:r>
            <a:r>
              <a:rPr lang="en-GB" sz="2400" b="1" dirty="0" smtClean="0">
                <a:solidFill>
                  <a:srgbClr val="033380"/>
                </a:solidFill>
              </a:rPr>
              <a:t> Letty Aarts</a:t>
            </a:r>
          </a:p>
          <a:p>
            <a:pPr algn="l"/>
            <a:r>
              <a:rPr lang="en-GB" sz="2000" b="1" dirty="0">
                <a:solidFill>
                  <a:srgbClr val="033380"/>
                </a:solidFill>
              </a:rPr>
              <a:t>I:  www.swov.nl</a:t>
            </a:r>
          </a:p>
          <a:p>
            <a:pPr algn="l"/>
            <a:r>
              <a:rPr lang="en-GB" sz="2000" b="1" dirty="0">
                <a:solidFill>
                  <a:srgbClr val="033380"/>
                </a:solidFill>
              </a:rPr>
              <a:t>E: </a:t>
            </a:r>
            <a:r>
              <a:rPr lang="en-GB" sz="2000" b="1" dirty="0" smtClean="0">
                <a:solidFill>
                  <a:srgbClr val="033380"/>
                </a:solidFill>
              </a:rPr>
              <a:t>Letty.Aarts@SWOV.NL</a:t>
            </a:r>
            <a:endParaRPr lang="en-GB" sz="2000" b="1" dirty="0">
              <a:solidFill>
                <a:srgbClr val="033380"/>
              </a:solidFill>
            </a:endParaRPr>
          </a:p>
          <a:p>
            <a:pPr algn="l"/>
            <a:r>
              <a:rPr lang="en-GB" sz="2000" b="1" dirty="0" smtClean="0">
                <a:solidFill>
                  <a:srgbClr val="033380"/>
                </a:solidFill>
              </a:rPr>
              <a:t>T: +</a:t>
            </a:r>
            <a:r>
              <a:rPr lang="en-GB" sz="2000" b="1" dirty="0">
                <a:solidFill>
                  <a:srgbClr val="033380"/>
                </a:solidFill>
              </a:rPr>
              <a:t>31 70 317 33 </a:t>
            </a:r>
            <a:r>
              <a:rPr lang="en-GB" sz="2000" b="1" dirty="0" smtClean="0">
                <a:solidFill>
                  <a:srgbClr val="033380"/>
                </a:solidFill>
              </a:rPr>
              <a:t>79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979712" y="1947401"/>
            <a:ext cx="5000625" cy="129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 smtClean="0">
                <a:solidFill>
                  <a:srgbClr val="033380"/>
                </a:solidFill>
              </a:rPr>
              <a:t>Thank you for your attention!</a:t>
            </a:r>
          </a:p>
          <a:p>
            <a:pPr algn="l"/>
            <a:r>
              <a:rPr lang="en-GB" sz="3200" b="1" dirty="0" smtClean="0">
                <a:solidFill>
                  <a:srgbClr val="03338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914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34427" y="-24058"/>
            <a:ext cx="5109573" cy="1324141"/>
          </a:xfrm>
        </p:spPr>
        <p:txBody>
          <a:bodyPr/>
          <a:lstStyle/>
          <a:p>
            <a:r>
              <a:rPr lang="nl-NL" dirty="0" err="1" smtClean="0"/>
              <a:t>Our</a:t>
            </a:r>
            <a:r>
              <a:rPr lang="nl-NL" dirty="0" smtClean="0"/>
              <a:t> traffic context</a:t>
            </a:r>
            <a:endParaRPr lang="nl-NL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79388" y="1844675"/>
            <a:ext cx="4826000" cy="1639888"/>
            <a:chOff x="113" y="1162"/>
            <a:chExt cx="3040" cy="103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162"/>
              <a:ext cx="1588" cy="1033"/>
            </a:xfrm>
            <a:prstGeom prst="rect">
              <a:avLst/>
            </a:prstGeom>
            <a:noFill/>
            <a:ln w="28575">
              <a:solidFill>
                <a:srgbClr val="CC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13" y="1344"/>
              <a:ext cx="1452" cy="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33"/>
                </a:buClr>
                <a:buSzPct val="145000"/>
              </a:pPr>
              <a:r>
                <a:rPr lang="en-GB" altLang="nl-NL" dirty="0">
                  <a:solidFill>
                    <a:srgbClr val="000066"/>
                  </a:solidFill>
                  <a:latin typeface="Arial" charset="0"/>
                </a:rPr>
                <a:t>Dense </a:t>
              </a:r>
              <a:r>
                <a:rPr lang="en-GB" altLang="nl-NL" dirty="0" smtClean="0">
                  <a:solidFill>
                    <a:srgbClr val="000066"/>
                  </a:solidFill>
                  <a:latin typeface="Arial" charset="0"/>
                </a:rPr>
                <a:t>population (&gt;400 people/km</a:t>
              </a:r>
              <a:r>
                <a:rPr lang="en-GB" altLang="nl-NL" baseline="30000" dirty="0" smtClean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en-GB" altLang="nl-NL" dirty="0" smtClean="0">
                  <a:solidFill>
                    <a:srgbClr val="000066"/>
                  </a:solidFill>
                  <a:latin typeface="Arial" charset="0"/>
                </a:rPr>
                <a:t>)…</a:t>
              </a:r>
              <a:endParaRPr lang="en-GB" altLang="nl-NL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403350" y="3213100"/>
            <a:ext cx="4857750" cy="1871663"/>
            <a:chOff x="884" y="2024"/>
            <a:chExt cx="3060" cy="1179"/>
          </a:xfrm>
        </p:grpSpPr>
        <p:pic>
          <p:nvPicPr>
            <p:cNvPr id="13" name="Picture 7" descr="PV-20070329-03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024"/>
              <a:ext cx="1454" cy="1067"/>
            </a:xfrm>
            <a:prstGeom prst="rect">
              <a:avLst/>
            </a:prstGeom>
            <a:noFill/>
            <a:ln w="28575">
              <a:solidFill>
                <a:srgbClr val="CC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26" y="2387"/>
              <a:ext cx="151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33"/>
                </a:buClr>
                <a:buSzPct val="145000"/>
              </a:pPr>
              <a:r>
                <a:rPr lang="en-GB" altLang="nl-NL" dirty="0">
                  <a:solidFill>
                    <a:srgbClr val="000066"/>
                  </a:solidFill>
                  <a:latin typeface="Arial" charset="0"/>
                </a:rPr>
                <a:t>…large traffic </a:t>
              </a:r>
              <a:r>
                <a:rPr lang="en-GB" altLang="nl-NL" dirty="0" smtClean="0">
                  <a:solidFill>
                    <a:srgbClr val="000066"/>
                  </a:solidFill>
                  <a:latin typeface="Arial" charset="0"/>
                </a:rPr>
                <a:t>volumes </a:t>
              </a:r>
            </a:p>
            <a:p>
              <a:pPr eaLnBrk="1" hangingPunct="1">
                <a:spcBef>
                  <a:spcPct val="20000"/>
                </a:spcBef>
                <a:buClr>
                  <a:srgbClr val="990033"/>
                </a:buClr>
                <a:buSzPct val="145000"/>
              </a:pPr>
              <a:r>
                <a:rPr lang="en-GB" altLang="nl-NL" dirty="0" smtClean="0">
                  <a:solidFill>
                    <a:srgbClr val="000066"/>
                  </a:solidFill>
                  <a:latin typeface="Arial" charset="0"/>
                </a:rPr>
                <a:t>(&gt; 2,000 mv/h on motorways)…</a:t>
              </a:r>
              <a:endParaRPr lang="en-GB" altLang="nl-NL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379413" y="4605339"/>
            <a:ext cx="5621338" cy="1512887"/>
            <a:chOff x="249" y="2931"/>
            <a:chExt cx="3541" cy="953"/>
          </a:xfrm>
        </p:grpSpPr>
        <p:pic>
          <p:nvPicPr>
            <p:cNvPr id="16" name="Picture 10" descr="DSCN04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931"/>
              <a:ext cx="1316" cy="924"/>
            </a:xfrm>
            <a:prstGeom prst="rect">
              <a:avLst/>
            </a:prstGeom>
            <a:noFill/>
            <a:ln w="28575">
              <a:solidFill>
                <a:srgbClr val="CC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701" y="3385"/>
              <a:ext cx="2089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33"/>
                </a:buClr>
                <a:buSzPct val="145000"/>
              </a:pPr>
              <a:r>
                <a:rPr lang="en-GB" altLang="nl-NL" dirty="0">
                  <a:solidFill>
                    <a:srgbClr val="000066"/>
                  </a:solidFill>
                  <a:latin typeface="Arial" charset="0"/>
                </a:rPr>
                <a:t>…many vulnerable road </a:t>
              </a:r>
              <a:r>
                <a:rPr lang="en-GB" altLang="nl-NL" dirty="0" smtClean="0">
                  <a:solidFill>
                    <a:srgbClr val="000066"/>
                  </a:solidFill>
                  <a:latin typeface="Arial" charset="0"/>
                </a:rPr>
                <a:t>users (1.3 bicycles/inhabitant)…</a:t>
              </a:r>
              <a:endParaRPr lang="en-GB" altLang="nl-NL" dirty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5639749" y="1430578"/>
            <a:ext cx="3328987" cy="4679950"/>
            <a:chOff x="3515" y="890"/>
            <a:chExt cx="2097" cy="2948"/>
          </a:xfrm>
        </p:grpSpPr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3742" y="1253"/>
              <a:ext cx="1870" cy="2585"/>
              <a:chOff x="0" y="0"/>
              <a:chExt cx="3572" cy="4746"/>
            </a:xfrm>
          </p:grpSpPr>
          <p:pic>
            <p:nvPicPr>
              <p:cNvPr id="23" name="Picture 14" descr="bijgesneden Ledn Gv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572" cy="4746"/>
              </a:xfrm>
              <a:prstGeom prst="rect">
                <a:avLst/>
              </a:prstGeom>
              <a:noFill/>
              <a:ln w="28575">
                <a:solidFill>
                  <a:srgbClr val="CC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 15"/>
              <p:cNvGrpSpPr>
                <a:grpSpLocks/>
              </p:cNvGrpSpPr>
              <p:nvPr/>
            </p:nvGrpSpPr>
            <p:grpSpPr bwMode="auto">
              <a:xfrm>
                <a:off x="295" y="1979"/>
                <a:ext cx="2999" cy="2739"/>
                <a:chOff x="2197" y="6367"/>
                <a:chExt cx="7498" cy="6849"/>
              </a:xfrm>
            </p:grpSpPr>
            <p:sp>
              <p:nvSpPr>
                <p:cNvPr id="25" name="Freeform 16"/>
                <p:cNvSpPr>
                  <a:spLocks/>
                </p:cNvSpPr>
                <p:nvPr/>
              </p:nvSpPr>
              <p:spPr bwMode="auto">
                <a:xfrm>
                  <a:off x="2197" y="7283"/>
                  <a:ext cx="5907" cy="5317"/>
                </a:xfrm>
                <a:custGeom>
                  <a:avLst/>
                  <a:gdLst>
                    <a:gd name="T0" fmla="*/ 5611 w 5907"/>
                    <a:gd name="T1" fmla="*/ 0 h 5317"/>
                    <a:gd name="T2" fmla="*/ 5723 w 5907"/>
                    <a:gd name="T3" fmla="*/ 82 h 5317"/>
                    <a:gd name="T4" fmla="*/ 5776 w 5907"/>
                    <a:gd name="T5" fmla="*/ 337 h 5317"/>
                    <a:gd name="T6" fmla="*/ 5896 w 5907"/>
                    <a:gd name="T7" fmla="*/ 772 h 5317"/>
                    <a:gd name="T8" fmla="*/ 5843 w 5907"/>
                    <a:gd name="T9" fmla="*/ 1125 h 5317"/>
                    <a:gd name="T10" fmla="*/ 5746 w 5907"/>
                    <a:gd name="T11" fmla="*/ 1350 h 5317"/>
                    <a:gd name="T12" fmla="*/ 5723 w 5907"/>
                    <a:gd name="T13" fmla="*/ 1485 h 5317"/>
                    <a:gd name="T14" fmla="*/ 5551 w 5907"/>
                    <a:gd name="T15" fmla="*/ 1545 h 5317"/>
                    <a:gd name="T16" fmla="*/ 5168 w 5907"/>
                    <a:gd name="T17" fmla="*/ 1867 h 5317"/>
                    <a:gd name="T18" fmla="*/ 4921 w 5907"/>
                    <a:gd name="T19" fmla="*/ 2167 h 5317"/>
                    <a:gd name="T20" fmla="*/ 4786 w 5907"/>
                    <a:gd name="T21" fmla="*/ 2197 h 5317"/>
                    <a:gd name="T22" fmla="*/ 4471 w 5907"/>
                    <a:gd name="T23" fmla="*/ 2055 h 5317"/>
                    <a:gd name="T24" fmla="*/ 4306 w 5907"/>
                    <a:gd name="T25" fmla="*/ 2010 h 5317"/>
                    <a:gd name="T26" fmla="*/ 4261 w 5907"/>
                    <a:gd name="T27" fmla="*/ 2077 h 5317"/>
                    <a:gd name="T28" fmla="*/ 4141 w 5907"/>
                    <a:gd name="T29" fmla="*/ 2047 h 5317"/>
                    <a:gd name="T30" fmla="*/ 3848 w 5907"/>
                    <a:gd name="T31" fmla="*/ 1747 h 5317"/>
                    <a:gd name="T32" fmla="*/ 3526 w 5907"/>
                    <a:gd name="T33" fmla="*/ 1590 h 5317"/>
                    <a:gd name="T34" fmla="*/ 3316 w 5907"/>
                    <a:gd name="T35" fmla="*/ 1425 h 5317"/>
                    <a:gd name="T36" fmla="*/ 2828 w 5907"/>
                    <a:gd name="T37" fmla="*/ 1057 h 5317"/>
                    <a:gd name="T38" fmla="*/ 2656 w 5907"/>
                    <a:gd name="T39" fmla="*/ 1125 h 5317"/>
                    <a:gd name="T40" fmla="*/ 2116 w 5907"/>
                    <a:gd name="T41" fmla="*/ 1710 h 5317"/>
                    <a:gd name="T42" fmla="*/ 938 w 5907"/>
                    <a:gd name="T43" fmla="*/ 3090 h 5317"/>
                    <a:gd name="T44" fmla="*/ 136 w 5907"/>
                    <a:gd name="T45" fmla="*/ 3847 h 5317"/>
                    <a:gd name="T46" fmla="*/ 121 w 5907"/>
                    <a:gd name="T47" fmla="*/ 4027 h 5317"/>
                    <a:gd name="T48" fmla="*/ 398 w 5907"/>
                    <a:gd name="T49" fmla="*/ 4350 h 5317"/>
                    <a:gd name="T50" fmla="*/ 811 w 5907"/>
                    <a:gd name="T51" fmla="*/ 4867 h 5317"/>
                    <a:gd name="T52" fmla="*/ 1058 w 5907"/>
                    <a:gd name="T53" fmla="*/ 5317 h 531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5907" h="5317">
                      <a:moveTo>
                        <a:pt x="5611" y="0"/>
                      </a:moveTo>
                      <a:cubicBezTo>
                        <a:pt x="5653" y="13"/>
                        <a:pt x="5695" y="26"/>
                        <a:pt x="5723" y="82"/>
                      </a:cubicBezTo>
                      <a:cubicBezTo>
                        <a:pt x="5751" y="138"/>
                        <a:pt x="5747" y="222"/>
                        <a:pt x="5776" y="337"/>
                      </a:cubicBezTo>
                      <a:cubicBezTo>
                        <a:pt x="5805" y="452"/>
                        <a:pt x="5885" y="641"/>
                        <a:pt x="5896" y="772"/>
                      </a:cubicBezTo>
                      <a:cubicBezTo>
                        <a:pt x="5907" y="903"/>
                        <a:pt x="5868" y="1029"/>
                        <a:pt x="5843" y="1125"/>
                      </a:cubicBezTo>
                      <a:cubicBezTo>
                        <a:pt x="5818" y="1221"/>
                        <a:pt x="5766" y="1290"/>
                        <a:pt x="5746" y="1350"/>
                      </a:cubicBezTo>
                      <a:cubicBezTo>
                        <a:pt x="5726" y="1410"/>
                        <a:pt x="5755" y="1453"/>
                        <a:pt x="5723" y="1485"/>
                      </a:cubicBezTo>
                      <a:cubicBezTo>
                        <a:pt x="5691" y="1517"/>
                        <a:pt x="5643" y="1481"/>
                        <a:pt x="5551" y="1545"/>
                      </a:cubicBezTo>
                      <a:cubicBezTo>
                        <a:pt x="5459" y="1609"/>
                        <a:pt x="5273" y="1763"/>
                        <a:pt x="5168" y="1867"/>
                      </a:cubicBezTo>
                      <a:cubicBezTo>
                        <a:pt x="5063" y="1971"/>
                        <a:pt x="4985" y="2112"/>
                        <a:pt x="4921" y="2167"/>
                      </a:cubicBezTo>
                      <a:cubicBezTo>
                        <a:pt x="4857" y="2222"/>
                        <a:pt x="4861" y="2216"/>
                        <a:pt x="4786" y="2197"/>
                      </a:cubicBezTo>
                      <a:cubicBezTo>
                        <a:pt x="4711" y="2178"/>
                        <a:pt x="4551" y="2086"/>
                        <a:pt x="4471" y="2055"/>
                      </a:cubicBezTo>
                      <a:cubicBezTo>
                        <a:pt x="4391" y="2024"/>
                        <a:pt x="4341" y="2006"/>
                        <a:pt x="4306" y="2010"/>
                      </a:cubicBezTo>
                      <a:cubicBezTo>
                        <a:pt x="4271" y="2014"/>
                        <a:pt x="4288" y="2071"/>
                        <a:pt x="4261" y="2077"/>
                      </a:cubicBezTo>
                      <a:cubicBezTo>
                        <a:pt x="4234" y="2083"/>
                        <a:pt x="4210" y="2102"/>
                        <a:pt x="4141" y="2047"/>
                      </a:cubicBezTo>
                      <a:cubicBezTo>
                        <a:pt x="4072" y="1992"/>
                        <a:pt x="3951" y="1823"/>
                        <a:pt x="3848" y="1747"/>
                      </a:cubicBezTo>
                      <a:cubicBezTo>
                        <a:pt x="3745" y="1671"/>
                        <a:pt x="3615" y="1644"/>
                        <a:pt x="3526" y="1590"/>
                      </a:cubicBezTo>
                      <a:cubicBezTo>
                        <a:pt x="3437" y="1536"/>
                        <a:pt x="3432" y="1514"/>
                        <a:pt x="3316" y="1425"/>
                      </a:cubicBezTo>
                      <a:cubicBezTo>
                        <a:pt x="3200" y="1336"/>
                        <a:pt x="2938" y="1107"/>
                        <a:pt x="2828" y="1057"/>
                      </a:cubicBezTo>
                      <a:cubicBezTo>
                        <a:pt x="2718" y="1007"/>
                        <a:pt x="2775" y="1016"/>
                        <a:pt x="2656" y="1125"/>
                      </a:cubicBezTo>
                      <a:cubicBezTo>
                        <a:pt x="2537" y="1234"/>
                        <a:pt x="2402" y="1383"/>
                        <a:pt x="2116" y="1710"/>
                      </a:cubicBezTo>
                      <a:cubicBezTo>
                        <a:pt x="1830" y="2037"/>
                        <a:pt x="1268" y="2734"/>
                        <a:pt x="938" y="3090"/>
                      </a:cubicBezTo>
                      <a:cubicBezTo>
                        <a:pt x="608" y="3446"/>
                        <a:pt x="272" y="3691"/>
                        <a:pt x="136" y="3847"/>
                      </a:cubicBezTo>
                      <a:cubicBezTo>
                        <a:pt x="0" y="4003"/>
                        <a:pt x="77" y="3943"/>
                        <a:pt x="121" y="4027"/>
                      </a:cubicBezTo>
                      <a:cubicBezTo>
                        <a:pt x="165" y="4111"/>
                        <a:pt x="283" y="4210"/>
                        <a:pt x="398" y="4350"/>
                      </a:cubicBezTo>
                      <a:cubicBezTo>
                        <a:pt x="513" y="4490"/>
                        <a:pt x="701" y="4706"/>
                        <a:pt x="811" y="4867"/>
                      </a:cubicBezTo>
                      <a:cubicBezTo>
                        <a:pt x="921" y="5028"/>
                        <a:pt x="1018" y="5242"/>
                        <a:pt x="1058" y="5317"/>
                      </a:cubicBezTo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6" name="Freeform 17"/>
                <p:cNvSpPr>
                  <a:spLocks/>
                </p:cNvSpPr>
                <p:nvPr/>
              </p:nvSpPr>
              <p:spPr bwMode="auto">
                <a:xfrm>
                  <a:off x="2244" y="6367"/>
                  <a:ext cx="5519" cy="6241"/>
                </a:xfrm>
                <a:custGeom>
                  <a:avLst/>
                  <a:gdLst>
                    <a:gd name="T0" fmla="*/ 5519 w 5519"/>
                    <a:gd name="T1" fmla="*/ 901 h 6241"/>
                    <a:gd name="T2" fmla="*/ 5189 w 5519"/>
                    <a:gd name="T3" fmla="*/ 773 h 6241"/>
                    <a:gd name="T4" fmla="*/ 5069 w 5519"/>
                    <a:gd name="T5" fmla="*/ 541 h 6241"/>
                    <a:gd name="T6" fmla="*/ 4934 w 5519"/>
                    <a:gd name="T7" fmla="*/ 383 h 6241"/>
                    <a:gd name="T8" fmla="*/ 4934 w 5519"/>
                    <a:gd name="T9" fmla="*/ 158 h 6241"/>
                    <a:gd name="T10" fmla="*/ 4784 w 5519"/>
                    <a:gd name="T11" fmla="*/ 46 h 6241"/>
                    <a:gd name="T12" fmla="*/ 4619 w 5519"/>
                    <a:gd name="T13" fmla="*/ 436 h 6241"/>
                    <a:gd name="T14" fmla="*/ 4461 w 5519"/>
                    <a:gd name="T15" fmla="*/ 653 h 6241"/>
                    <a:gd name="T16" fmla="*/ 3921 w 5519"/>
                    <a:gd name="T17" fmla="*/ 1081 h 6241"/>
                    <a:gd name="T18" fmla="*/ 3156 w 5519"/>
                    <a:gd name="T19" fmla="*/ 1636 h 6241"/>
                    <a:gd name="T20" fmla="*/ 2654 w 5519"/>
                    <a:gd name="T21" fmla="*/ 2041 h 6241"/>
                    <a:gd name="T22" fmla="*/ 2226 w 5519"/>
                    <a:gd name="T23" fmla="*/ 2543 h 6241"/>
                    <a:gd name="T24" fmla="*/ 981 w 5519"/>
                    <a:gd name="T25" fmla="*/ 4013 h 6241"/>
                    <a:gd name="T26" fmla="*/ 104 w 5519"/>
                    <a:gd name="T27" fmla="*/ 4808 h 6241"/>
                    <a:gd name="T28" fmla="*/ 359 w 5519"/>
                    <a:gd name="T29" fmla="*/ 5258 h 6241"/>
                    <a:gd name="T30" fmla="*/ 644 w 5519"/>
                    <a:gd name="T31" fmla="*/ 5603 h 6241"/>
                    <a:gd name="T32" fmla="*/ 966 w 5519"/>
                    <a:gd name="T33" fmla="*/ 6001 h 6241"/>
                    <a:gd name="T34" fmla="*/ 1026 w 5519"/>
                    <a:gd name="T35" fmla="*/ 6241 h 624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519" h="6241">
                      <a:moveTo>
                        <a:pt x="5519" y="901"/>
                      </a:moveTo>
                      <a:cubicBezTo>
                        <a:pt x="5391" y="867"/>
                        <a:pt x="5264" y="833"/>
                        <a:pt x="5189" y="773"/>
                      </a:cubicBezTo>
                      <a:cubicBezTo>
                        <a:pt x="5114" y="713"/>
                        <a:pt x="5111" y="606"/>
                        <a:pt x="5069" y="541"/>
                      </a:cubicBezTo>
                      <a:cubicBezTo>
                        <a:pt x="5027" y="476"/>
                        <a:pt x="4956" y="447"/>
                        <a:pt x="4934" y="383"/>
                      </a:cubicBezTo>
                      <a:cubicBezTo>
                        <a:pt x="4912" y="319"/>
                        <a:pt x="4959" y="214"/>
                        <a:pt x="4934" y="158"/>
                      </a:cubicBezTo>
                      <a:cubicBezTo>
                        <a:pt x="4909" y="102"/>
                        <a:pt x="4836" y="0"/>
                        <a:pt x="4784" y="46"/>
                      </a:cubicBezTo>
                      <a:cubicBezTo>
                        <a:pt x="4732" y="92"/>
                        <a:pt x="4673" y="335"/>
                        <a:pt x="4619" y="436"/>
                      </a:cubicBezTo>
                      <a:cubicBezTo>
                        <a:pt x="4565" y="537"/>
                        <a:pt x="4577" y="545"/>
                        <a:pt x="4461" y="653"/>
                      </a:cubicBezTo>
                      <a:cubicBezTo>
                        <a:pt x="4345" y="761"/>
                        <a:pt x="4138" y="917"/>
                        <a:pt x="3921" y="1081"/>
                      </a:cubicBezTo>
                      <a:cubicBezTo>
                        <a:pt x="3704" y="1245"/>
                        <a:pt x="3367" y="1476"/>
                        <a:pt x="3156" y="1636"/>
                      </a:cubicBezTo>
                      <a:cubicBezTo>
                        <a:pt x="2945" y="1796"/>
                        <a:pt x="2809" y="1890"/>
                        <a:pt x="2654" y="2041"/>
                      </a:cubicBezTo>
                      <a:cubicBezTo>
                        <a:pt x="2499" y="2192"/>
                        <a:pt x="2505" y="2214"/>
                        <a:pt x="2226" y="2543"/>
                      </a:cubicBezTo>
                      <a:cubicBezTo>
                        <a:pt x="1947" y="2872"/>
                        <a:pt x="1335" y="3635"/>
                        <a:pt x="981" y="4013"/>
                      </a:cubicBezTo>
                      <a:cubicBezTo>
                        <a:pt x="627" y="4391"/>
                        <a:pt x="208" y="4601"/>
                        <a:pt x="104" y="4808"/>
                      </a:cubicBezTo>
                      <a:cubicBezTo>
                        <a:pt x="0" y="5015"/>
                        <a:pt x="269" y="5126"/>
                        <a:pt x="359" y="5258"/>
                      </a:cubicBezTo>
                      <a:cubicBezTo>
                        <a:pt x="449" y="5390"/>
                        <a:pt x="543" y="5479"/>
                        <a:pt x="644" y="5603"/>
                      </a:cubicBezTo>
                      <a:cubicBezTo>
                        <a:pt x="745" y="5727"/>
                        <a:pt x="902" y="5895"/>
                        <a:pt x="966" y="6001"/>
                      </a:cubicBezTo>
                      <a:cubicBezTo>
                        <a:pt x="1030" y="6107"/>
                        <a:pt x="1028" y="6174"/>
                        <a:pt x="1026" y="6241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7" name="Freeform 18"/>
                <p:cNvSpPr>
                  <a:spLocks/>
                </p:cNvSpPr>
                <p:nvPr/>
              </p:nvSpPr>
              <p:spPr bwMode="auto">
                <a:xfrm>
                  <a:off x="5148" y="7320"/>
                  <a:ext cx="4547" cy="5896"/>
                </a:xfrm>
                <a:custGeom>
                  <a:avLst/>
                  <a:gdLst>
                    <a:gd name="T0" fmla="*/ 2697 w 4547"/>
                    <a:gd name="T1" fmla="*/ 0 h 5896"/>
                    <a:gd name="T2" fmla="*/ 2765 w 4547"/>
                    <a:gd name="T3" fmla="*/ 158 h 5896"/>
                    <a:gd name="T4" fmla="*/ 2907 w 4547"/>
                    <a:gd name="T5" fmla="*/ 683 h 5896"/>
                    <a:gd name="T6" fmla="*/ 2885 w 4547"/>
                    <a:gd name="T7" fmla="*/ 945 h 5896"/>
                    <a:gd name="T8" fmla="*/ 2810 w 4547"/>
                    <a:gd name="T9" fmla="*/ 1260 h 5896"/>
                    <a:gd name="T10" fmla="*/ 2870 w 4547"/>
                    <a:gd name="T11" fmla="*/ 1365 h 5896"/>
                    <a:gd name="T12" fmla="*/ 3365 w 4547"/>
                    <a:gd name="T13" fmla="*/ 1065 h 5896"/>
                    <a:gd name="T14" fmla="*/ 3852 w 4547"/>
                    <a:gd name="T15" fmla="*/ 780 h 5896"/>
                    <a:gd name="T16" fmla="*/ 4017 w 4547"/>
                    <a:gd name="T17" fmla="*/ 660 h 5896"/>
                    <a:gd name="T18" fmla="*/ 4070 w 4547"/>
                    <a:gd name="T19" fmla="*/ 728 h 5896"/>
                    <a:gd name="T20" fmla="*/ 4160 w 4547"/>
                    <a:gd name="T21" fmla="*/ 915 h 5896"/>
                    <a:gd name="T22" fmla="*/ 4239 w 4547"/>
                    <a:gd name="T23" fmla="*/ 1257 h 5896"/>
                    <a:gd name="T24" fmla="*/ 4445 w 4547"/>
                    <a:gd name="T25" fmla="*/ 1605 h 5896"/>
                    <a:gd name="T26" fmla="*/ 4338 w 4547"/>
                    <a:gd name="T27" fmla="*/ 1797 h 5896"/>
                    <a:gd name="T28" fmla="*/ 3192 w 4547"/>
                    <a:gd name="T29" fmla="*/ 2835 h 5896"/>
                    <a:gd name="T30" fmla="*/ 2697 w 4547"/>
                    <a:gd name="T31" fmla="*/ 3353 h 5896"/>
                    <a:gd name="T32" fmla="*/ 2052 w 4547"/>
                    <a:gd name="T33" fmla="*/ 4088 h 5896"/>
                    <a:gd name="T34" fmla="*/ 1340 w 4547"/>
                    <a:gd name="T35" fmla="*/ 4733 h 5896"/>
                    <a:gd name="T36" fmla="*/ 95 w 4547"/>
                    <a:gd name="T37" fmla="*/ 5820 h 5896"/>
                    <a:gd name="T38" fmla="*/ 770 w 4547"/>
                    <a:gd name="T39" fmla="*/ 5190 h 589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47" h="5896">
                      <a:moveTo>
                        <a:pt x="2697" y="0"/>
                      </a:moveTo>
                      <a:cubicBezTo>
                        <a:pt x="2713" y="22"/>
                        <a:pt x="2730" y="44"/>
                        <a:pt x="2765" y="158"/>
                      </a:cubicBezTo>
                      <a:cubicBezTo>
                        <a:pt x="2800" y="272"/>
                        <a:pt x="2887" y="552"/>
                        <a:pt x="2907" y="683"/>
                      </a:cubicBezTo>
                      <a:cubicBezTo>
                        <a:pt x="2927" y="814"/>
                        <a:pt x="2901" y="849"/>
                        <a:pt x="2885" y="945"/>
                      </a:cubicBezTo>
                      <a:cubicBezTo>
                        <a:pt x="2869" y="1041"/>
                        <a:pt x="2812" y="1190"/>
                        <a:pt x="2810" y="1260"/>
                      </a:cubicBezTo>
                      <a:cubicBezTo>
                        <a:pt x="2808" y="1330"/>
                        <a:pt x="2778" y="1398"/>
                        <a:pt x="2870" y="1365"/>
                      </a:cubicBezTo>
                      <a:cubicBezTo>
                        <a:pt x="2962" y="1332"/>
                        <a:pt x="3201" y="1162"/>
                        <a:pt x="3365" y="1065"/>
                      </a:cubicBezTo>
                      <a:cubicBezTo>
                        <a:pt x="3529" y="968"/>
                        <a:pt x="3743" y="847"/>
                        <a:pt x="3852" y="780"/>
                      </a:cubicBezTo>
                      <a:cubicBezTo>
                        <a:pt x="3961" y="713"/>
                        <a:pt x="3981" y="669"/>
                        <a:pt x="4017" y="660"/>
                      </a:cubicBezTo>
                      <a:cubicBezTo>
                        <a:pt x="4053" y="651"/>
                        <a:pt x="4046" y="686"/>
                        <a:pt x="4070" y="728"/>
                      </a:cubicBezTo>
                      <a:cubicBezTo>
                        <a:pt x="4094" y="770"/>
                        <a:pt x="4132" y="827"/>
                        <a:pt x="4160" y="915"/>
                      </a:cubicBezTo>
                      <a:cubicBezTo>
                        <a:pt x="4188" y="1003"/>
                        <a:pt x="4192" y="1142"/>
                        <a:pt x="4239" y="1257"/>
                      </a:cubicBezTo>
                      <a:cubicBezTo>
                        <a:pt x="4286" y="1372"/>
                        <a:pt x="4429" y="1515"/>
                        <a:pt x="4445" y="1605"/>
                      </a:cubicBezTo>
                      <a:cubicBezTo>
                        <a:pt x="4461" y="1695"/>
                        <a:pt x="4547" y="1592"/>
                        <a:pt x="4338" y="1797"/>
                      </a:cubicBezTo>
                      <a:cubicBezTo>
                        <a:pt x="4129" y="2002"/>
                        <a:pt x="3465" y="2576"/>
                        <a:pt x="3192" y="2835"/>
                      </a:cubicBezTo>
                      <a:cubicBezTo>
                        <a:pt x="2919" y="3094"/>
                        <a:pt x="2887" y="3144"/>
                        <a:pt x="2697" y="3353"/>
                      </a:cubicBezTo>
                      <a:cubicBezTo>
                        <a:pt x="2507" y="3562"/>
                        <a:pt x="2278" y="3858"/>
                        <a:pt x="2052" y="4088"/>
                      </a:cubicBezTo>
                      <a:cubicBezTo>
                        <a:pt x="1826" y="4318"/>
                        <a:pt x="1666" y="4444"/>
                        <a:pt x="1340" y="4733"/>
                      </a:cubicBezTo>
                      <a:cubicBezTo>
                        <a:pt x="1014" y="5022"/>
                        <a:pt x="190" y="5744"/>
                        <a:pt x="95" y="5820"/>
                      </a:cubicBezTo>
                      <a:cubicBezTo>
                        <a:pt x="0" y="5896"/>
                        <a:pt x="630" y="5321"/>
                        <a:pt x="770" y="519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lgDashDot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28" name="Freeform 19"/>
                <p:cNvSpPr>
                  <a:spLocks/>
                </p:cNvSpPr>
                <p:nvPr/>
              </p:nvSpPr>
              <p:spPr bwMode="auto">
                <a:xfrm>
                  <a:off x="3284" y="7353"/>
                  <a:ext cx="4707" cy="5759"/>
                </a:xfrm>
                <a:custGeom>
                  <a:avLst/>
                  <a:gdLst>
                    <a:gd name="T0" fmla="*/ 4440 w 4707"/>
                    <a:gd name="T1" fmla="*/ 0 h 5759"/>
                    <a:gd name="T2" fmla="*/ 4552 w 4707"/>
                    <a:gd name="T3" fmla="*/ 83 h 5759"/>
                    <a:gd name="T4" fmla="*/ 4672 w 4707"/>
                    <a:gd name="T5" fmla="*/ 398 h 5759"/>
                    <a:gd name="T6" fmla="*/ 4702 w 4707"/>
                    <a:gd name="T7" fmla="*/ 713 h 5759"/>
                    <a:gd name="T8" fmla="*/ 4642 w 4707"/>
                    <a:gd name="T9" fmla="*/ 1178 h 5759"/>
                    <a:gd name="T10" fmla="*/ 4642 w 4707"/>
                    <a:gd name="T11" fmla="*/ 1223 h 5759"/>
                    <a:gd name="T12" fmla="*/ 4543 w 4707"/>
                    <a:gd name="T13" fmla="*/ 1452 h 5759"/>
                    <a:gd name="T14" fmla="*/ 4237 w 4707"/>
                    <a:gd name="T15" fmla="*/ 1650 h 5759"/>
                    <a:gd name="T16" fmla="*/ 4036 w 4707"/>
                    <a:gd name="T17" fmla="*/ 1842 h 5759"/>
                    <a:gd name="T18" fmla="*/ 3799 w 4707"/>
                    <a:gd name="T19" fmla="*/ 2022 h 5759"/>
                    <a:gd name="T20" fmla="*/ 3664 w 4707"/>
                    <a:gd name="T21" fmla="*/ 2175 h 5759"/>
                    <a:gd name="T22" fmla="*/ 3202 w 4707"/>
                    <a:gd name="T23" fmla="*/ 2862 h 5759"/>
                    <a:gd name="T24" fmla="*/ 2938 w 4707"/>
                    <a:gd name="T25" fmla="*/ 3249 h 5759"/>
                    <a:gd name="T26" fmla="*/ 2932 w 4707"/>
                    <a:gd name="T27" fmla="*/ 3270 h 5759"/>
                    <a:gd name="T28" fmla="*/ 2290 w 4707"/>
                    <a:gd name="T29" fmla="*/ 4026 h 5759"/>
                    <a:gd name="T30" fmla="*/ 2100 w 4707"/>
                    <a:gd name="T31" fmla="*/ 4455 h 5759"/>
                    <a:gd name="T32" fmla="*/ 1879 w 4707"/>
                    <a:gd name="T33" fmla="*/ 4800 h 5759"/>
                    <a:gd name="T34" fmla="*/ 1771 w 4707"/>
                    <a:gd name="T35" fmla="*/ 4728 h 5759"/>
                    <a:gd name="T36" fmla="*/ 1453 w 4707"/>
                    <a:gd name="T37" fmla="*/ 4686 h 5759"/>
                    <a:gd name="T38" fmla="*/ 262 w 4707"/>
                    <a:gd name="T39" fmla="*/ 5595 h 5759"/>
                    <a:gd name="T40" fmla="*/ 157 w 4707"/>
                    <a:gd name="T41" fmla="*/ 5670 h 5759"/>
                    <a:gd name="T42" fmla="*/ 0 w 4707"/>
                    <a:gd name="T43" fmla="*/ 5265 h 575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707" h="5759">
                      <a:moveTo>
                        <a:pt x="4440" y="0"/>
                      </a:moveTo>
                      <a:cubicBezTo>
                        <a:pt x="4476" y="8"/>
                        <a:pt x="4513" y="17"/>
                        <a:pt x="4552" y="83"/>
                      </a:cubicBezTo>
                      <a:cubicBezTo>
                        <a:pt x="4591" y="149"/>
                        <a:pt x="4647" y="293"/>
                        <a:pt x="4672" y="398"/>
                      </a:cubicBezTo>
                      <a:cubicBezTo>
                        <a:pt x="4697" y="503"/>
                        <a:pt x="4707" y="583"/>
                        <a:pt x="4702" y="713"/>
                      </a:cubicBezTo>
                      <a:cubicBezTo>
                        <a:pt x="4697" y="843"/>
                        <a:pt x="4652" y="1093"/>
                        <a:pt x="4642" y="1178"/>
                      </a:cubicBezTo>
                      <a:cubicBezTo>
                        <a:pt x="4632" y="1263"/>
                        <a:pt x="4658" y="1177"/>
                        <a:pt x="4642" y="1223"/>
                      </a:cubicBezTo>
                      <a:cubicBezTo>
                        <a:pt x="4626" y="1269"/>
                        <a:pt x="4610" y="1381"/>
                        <a:pt x="4543" y="1452"/>
                      </a:cubicBezTo>
                      <a:cubicBezTo>
                        <a:pt x="4476" y="1523"/>
                        <a:pt x="4322" y="1585"/>
                        <a:pt x="4237" y="1650"/>
                      </a:cubicBezTo>
                      <a:cubicBezTo>
                        <a:pt x="4152" y="1715"/>
                        <a:pt x="4109" y="1780"/>
                        <a:pt x="4036" y="1842"/>
                      </a:cubicBezTo>
                      <a:cubicBezTo>
                        <a:pt x="3963" y="1904"/>
                        <a:pt x="3861" y="1967"/>
                        <a:pt x="3799" y="2022"/>
                      </a:cubicBezTo>
                      <a:cubicBezTo>
                        <a:pt x="3737" y="2077"/>
                        <a:pt x="3763" y="2035"/>
                        <a:pt x="3664" y="2175"/>
                      </a:cubicBezTo>
                      <a:cubicBezTo>
                        <a:pt x="3565" y="2315"/>
                        <a:pt x="3323" y="2683"/>
                        <a:pt x="3202" y="2862"/>
                      </a:cubicBezTo>
                      <a:cubicBezTo>
                        <a:pt x="3081" y="3041"/>
                        <a:pt x="2983" y="3181"/>
                        <a:pt x="2938" y="3249"/>
                      </a:cubicBezTo>
                      <a:cubicBezTo>
                        <a:pt x="2893" y="3317"/>
                        <a:pt x="3040" y="3141"/>
                        <a:pt x="2932" y="3270"/>
                      </a:cubicBezTo>
                      <a:cubicBezTo>
                        <a:pt x="2824" y="3399"/>
                        <a:pt x="2429" y="3829"/>
                        <a:pt x="2290" y="4026"/>
                      </a:cubicBezTo>
                      <a:cubicBezTo>
                        <a:pt x="2151" y="4223"/>
                        <a:pt x="2168" y="4326"/>
                        <a:pt x="2100" y="4455"/>
                      </a:cubicBezTo>
                      <a:cubicBezTo>
                        <a:pt x="2032" y="4584"/>
                        <a:pt x="1934" y="4755"/>
                        <a:pt x="1879" y="4800"/>
                      </a:cubicBezTo>
                      <a:cubicBezTo>
                        <a:pt x="1824" y="4845"/>
                        <a:pt x="1842" y="4747"/>
                        <a:pt x="1771" y="4728"/>
                      </a:cubicBezTo>
                      <a:cubicBezTo>
                        <a:pt x="1700" y="4709"/>
                        <a:pt x="1704" y="4541"/>
                        <a:pt x="1453" y="4686"/>
                      </a:cubicBezTo>
                      <a:cubicBezTo>
                        <a:pt x="1202" y="4831"/>
                        <a:pt x="478" y="5431"/>
                        <a:pt x="262" y="5595"/>
                      </a:cubicBezTo>
                      <a:cubicBezTo>
                        <a:pt x="46" y="5759"/>
                        <a:pt x="201" y="5725"/>
                        <a:pt x="157" y="5670"/>
                      </a:cubicBezTo>
                      <a:cubicBezTo>
                        <a:pt x="113" y="5615"/>
                        <a:pt x="33" y="5349"/>
                        <a:pt x="0" y="5265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515" y="890"/>
              <a:ext cx="2087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990033"/>
                </a:buClr>
                <a:buSzPct val="145000"/>
              </a:pPr>
              <a:r>
                <a:rPr lang="en-GB" altLang="nl-NL" dirty="0">
                  <a:solidFill>
                    <a:srgbClr val="000066"/>
                  </a:solidFill>
                  <a:latin typeface="Arial" charset="0"/>
                </a:rPr>
                <a:t>…dense road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8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65492" y="7450"/>
            <a:ext cx="5078508" cy="132414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33380"/>
                </a:solidFill>
              </a:rPr>
              <a:t>Historical development of safety visions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6164"/>
            <a:ext cx="6873905" cy="4520000"/>
          </a:xfrm>
        </p:spPr>
        <p:txBody>
          <a:bodyPr>
            <a:normAutofit/>
          </a:bodyPr>
          <a:lstStyle/>
          <a:p>
            <a:endParaRPr lang="nl-NL" sz="2800" dirty="0">
              <a:solidFill>
                <a:srgbClr val="033380"/>
              </a:solidFill>
            </a:endParaRPr>
          </a:p>
          <a:p>
            <a:pPr marL="0" indent="0">
              <a:buNone/>
            </a:pPr>
            <a:endParaRPr lang="nl-NL" sz="2800" dirty="0" smtClean="0"/>
          </a:p>
        </p:txBody>
      </p:sp>
      <p:grpSp>
        <p:nvGrpSpPr>
          <p:cNvPr id="13" name="Groep 12"/>
          <p:cNvGrpSpPr/>
          <p:nvPr/>
        </p:nvGrpSpPr>
        <p:grpSpPr>
          <a:xfrm>
            <a:off x="457200" y="1171575"/>
            <a:ext cx="8267700" cy="5410200"/>
            <a:chOff x="457200" y="1171575"/>
            <a:chExt cx="8267700" cy="5410200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2747461722"/>
                </p:ext>
              </p:extLst>
            </p:nvPr>
          </p:nvGraphicFramePr>
          <p:xfrm>
            <a:off x="555352" y="1171575"/>
            <a:ext cx="8169548" cy="5410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5" name="Afbeelding 14" descr="http://www.life-with-confidence.com/images/guilty-feeling-web.jp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10099"/>
              <a:ext cx="1782435" cy="1964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2464850"/>
              <a:ext cx="2011958" cy="1404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427" y="1568064"/>
              <a:ext cx="2235843" cy="1590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2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" y="3475703"/>
            <a:ext cx="7013250" cy="348168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11343" y="0"/>
            <a:ext cx="4983771" cy="1324141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Safe Traffic System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Vision</a:t>
            </a:r>
            <a:r>
              <a:rPr lang="nl-NL" dirty="0" smtClean="0"/>
              <a:t> Zero </a:t>
            </a:r>
            <a:r>
              <a:rPr lang="nl-NL" dirty="0" err="1" smtClean="0"/>
              <a:t>developments</a:t>
            </a:r>
            <a:endParaRPr lang="en-GB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8853">
            <a:off x="321227" y="1248507"/>
            <a:ext cx="1700089" cy="212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974">
            <a:off x="4209927" y="1283186"/>
            <a:ext cx="1823226" cy="225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3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663" y="1755318"/>
            <a:ext cx="1691680" cy="153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ep 9"/>
          <p:cNvGrpSpPr/>
          <p:nvPr/>
        </p:nvGrpSpPr>
        <p:grpSpPr>
          <a:xfrm>
            <a:off x="7020272" y="4383718"/>
            <a:ext cx="1872208" cy="307777"/>
            <a:chOff x="683568" y="1554501"/>
            <a:chExt cx="1872208" cy="307777"/>
          </a:xfrm>
        </p:grpSpPr>
        <p:sp>
          <p:nvSpPr>
            <p:cNvPr id="4" name="Rechthoek 3"/>
            <p:cNvSpPr/>
            <p:nvPr/>
          </p:nvSpPr>
          <p:spPr>
            <a:xfrm>
              <a:off x="683568" y="1628800"/>
              <a:ext cx="144016" cy="1440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827584" y="1554501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 smtClean="0"/>
                <a:t>Vision</a:t>
              </a:r>
              <a:r>
                <a:rPr lang="nl-NL" sz="1400" dirty="0" smtClean="0"/>
                <a:t> zero</a:t>
              </a:r>
              <a:endParaRPr lang="nl-NL" sz="1400" dirty="0"/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7020272" y="4761778"/>
            <a:ext cx="2123728" cy="307777"/>
            <a:chOff x="683568" y="1546919"/>
            <a:chExt cx="2123728" cy="307777"/>
          </a:xfrm>
        </p:grpSpPr>
        <p:sp>
          <p:nvSpPr>
            <p:cNvPr id="29" name="Rechthoek 28"/>
            <p:cNvSpPr/>
            <p:nvPr/>
          </p:nvSpPr>
          <p:spPr>
            <a:xfrm>
              <a:off x="683568" y="1628800"/>
              <a:ext cx="144016" cy="14401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827584" y="1546919"/>
              <a:ext cx="1979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 smtClean="0"/>
                <a:t>Sustainable</a:t>
              </a:r>
              <a:r>
                <a:rPr lang="nl-NL" sz="1400" dirty="0" smtClean="0"/>
                <a:t> </a:t>
              </a:r>
              <a:r>
                <a:rPr lang="nl-NL" sz="1400" dirty="0" err="1" smtClean="0"/>
                <a:t>safety</a:t>
              </a:r>
              <a:endParaRPr lang="nl-NL" sz="1400" dirty="0"/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7020272" y="5185425"/>
            <a:ext cx="2123728" cy="523220"/>
            <a:chOff x="683568" y="1541658"/>
            <a:chExt cx="2123728" cy="523220"/>
          </a:xfrm>
        </p:grpSpPr>
        <p:sp>
          <p:nvSpPr>
            <p:cNvPr id="32" name="Rechthoek 31"/>
            <p:cNvSpPr/>
            <p:nvPr/>
          </p:nvSpPr>
          <p:spPr>
            <a:xfrm>
              <a:off x="683568" y="1628800"/>
              <a:ext cx="144016" cy="1440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827584" y="1541658"/>
              <a:ext cx="197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Safe System approach Australia</a:t>
              </a:r>
              <a:endParaRPr lang="nl-NL" sz="1400" dirty="0"/>
            </a:p>
          </p:txBody>
        </p:sp>
      </p:grpSp>
      <p:pic>
        <p:nvPicPr>
          <p:cNvPr id="34" name="Afbeelding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81276"/>
            <a:ext cx="1926835" cy="253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ep 16"/>
          <p:cNvGrpSpPr/>
          <p:nvPr/>
        </p:nvGrpSpPr>
        <p:grpSpPr>
          <a:xfrm>
            <a:off x="7020272" y="5708645"/>
            <a:ext cx="2123728" cy="523220"/>
            <a:chOff x="683568" y="1541658"/>
            <a:chExt cx="2123728" cy="523220"/>
          </a:xfrm>
        </p:grpSpPr>
        <p:sp>
          <p:nvSpPr>
            <p:cNvPr id="18" name="Rechthoek 17"/>
            <p:cNvSpPr/>
            <p:nvPr/>
          </p:nvSpPr>
          <p:spPr>
            <a:xfrm>
              <a:off x="683568" y="1628800"/>
              <a:ext cx="144016" cy="14401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827584" y="1541658"/>
              <a:ext cx="197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/>
                <a:t>Safe System approach New </a:t>
              </a:r>
              <a:r>
                <a:rPr lang="nl-NL" sz="1400" dirty="0" err="1" smtClean="0"/>
                <a:t>Zealand</a:t>
              </a:r>
              <a:endParaRPr lang="nl-NL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64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1124743"/>
            <a:ext cx="8713788" cy="45362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59824" indent="-359824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tabLst/>
              <a:defRPr sz="2667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1pPr>
            <a:lvl2pPr marL="833946" indent="-474121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2pPr>
            <a:lvl3pPr marL="1430831" indent="-596885" algn="l" defTabSz="121917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tabLst/>
              <a:defRPr sz="2400" kern="1200" baseline="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3pPr>
            <a:lvl4pPr marL="1780073" indent="-349242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" panose="020B0604020202020204" pitchFamily="34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4pPr>
            <a:lvl5pPr marL="2139897" indent="-423323" algn="l" defTabSz="1219170" rtl="0" eaLnBrk="1" latinLnBrk="0" hangingPunct="1">
              <a:spcBef>
                <a:spcPct val="20000"/>
              </a:spcBef>
              <a:buClr>
                <a:srgbClr val="B8CB33"/>
              </a:buClr>
              <a:buFont typeface="ArialMT" charset="0"/>
              <a:buChar char="–"/>
              <a:tabLst/>
              <a:defRPr sz="2133" kern="1200">
                <a:solidFill>
                  <a:srgbClr val="343B7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n-GB" altLang="nl-NL" sz="7200" b="1" dirty="0" smtClean="0"/>
          </a:p>
          <a:p>
            <a:pPr marL="0" indent="0" algn="ctr">
              <a:buFontTx/>
              <a:buNone/>
            </a:pPr>
            <a:r>
              <a:rPr lang="en-GB" altLang="nl-NL" sz="7200" b="1" dirty="0" smtClean="0"/>
              <a:t>Sustainable Safety</a:t>
            </a:r>
          </a:p>
        </p:txBody>
      </p:sp>
    </p:spTree>
    <p:extLst>
      <p:ext uri="{BB962C8B-B14F-4D97-AF65-F5344CB8AC3E}">
        <p14:creationId xmlns:p14="http://schemas.microsoft.com/office/powerpoint/2010/main" val="38220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01897" y="0"/>
            <a:ext cx="6356758" cy="1324141"/>
          </a:xfrm>
        </p:spPr>
        <p:txBody>
          <a:bodyPr/>
          <a:lstStyle/>
          <a:p>
            <a:r>
              <a:rPr lang="nl-NL" dirty="0" err="1" smtClean="0"/>
              <a:t>Sustainable</a:t>
            </a:r>
            <a:r>
              <a:rPr lang="nl-NL" dirty="0" smtClean="0"/>
              <a:t> Safety </a:t>
            </a:r>
            <a:r>
              <a:rPr lang="nl-NL" dirty="0" err="1" smtClean="0"/>
              <a:t>history</a:t>
            </a:r>
            <a:endParaRPr lang="nl-NL" dirty="0"/>
          </a:p>
        </p:txBody>
      </p:sp>
      <p:grpSp>
        <p:nvGrpSpPr>
          <p:cNvPr id="11" name="Groep 10"/>
          <p:cNvGrpSpPr/>
          <p:nvPr/>
        </p:nvGrpSpPr>
        <p:grpSpPr>
          <a:xfrm>
            <a:off x="-11222" y="1196752"/>
            <a:ext cx="9552643" cy="5620386"/>
            <a:chOff x="-11222" y="1196752"/>
            <a:chExt cx="9552643" cy="5620386"/>
          </a:xfrm>
        </p:grpSpPr>
        <p:sp>
          <p:nvSpPr>
            <p:cNvPr id="2" name="Vrije vorm 1"/>
            <p:cNvSpPr/>
            <p:nvPr/>
          </p:nvSpPr>
          <p:spPr>
            <a:xfrm>
              <a:off x="1269236" y="1739143"/>
              <a:ext cx="5781880" cy="3562065"/>
            </a:xfrm>
            <a:custGeom>
              <a:avLst/>
              <a:gdLst>
                <a:gd name="connsiteX0" fmla="*/ 3398298 w 5781880"/>
                <a:gd name="connsiteY0" fmla="*/ 0 h 3562065"/>
                <a:gd name="connsiteX1" fmla="*/ 5759361 w 5781880"/>
                <a:gd name="connsiteY1" fmla="*/ 477671 h 3562065"/>
                <a:gd name="connsiteX2" fmla="*/ 2142704 w 5781880"/>
                <a:gd name="connsiteY2" fmla="*/ 736979 h 3562065"/>
                <a:gd name="connsiteX3" fmla="*/ 5036030 w 5781880"/>
                <a:gd name="connsiteY3" fmla="*/ 1310185 h 3562065"/>
                <a:gd name="connsiteX4" fmla="*/ 6 w 5781880"/>
                <a:gd name="connsiteY4" fmla="*/ 2101755 h 3562065"/>
                <a:gd name="connsiteX5" fmla="*/ 4995086 w 5781880"/>
                <a:gd name="connsiteY5" fmla="*/ 3562065 h 3562065"/>
                <a:gd name="connsiteX6" fmla="*/ 4995086 w 5781880"/>
                <a:gd name="connsiteY6" fmla="*/ 3562065 h 356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1880" h="3562065">
                  <a:moveTo>
                    <a:pt x="3398298" y="0"/>
                  </a:moveTo>
                  <a:cubicBezTo>
                    <a:pt x="4683462" y="177420"/>
                    <a:pt x="5968627" y="354841"/>
                    <a:pt x="5759361" y="477671"/>
                  </a:cubicBezTo>
                  <a:cubicBezTo>
                    <a:pt x="5550095" y="600501"/>
                    <a:pt x="2263259" y="598227"/>
                    <a:pt x="2142704" y="736979"/>
                  </a:cubicBezTo>
                  <a:cubicBezTo>
                    <a:pt x="2022149" y="875731"/>
                    <a:pt x="5393146" y="1082722"/>
                    <a:pt x="5036030" y="1310185"/>
                  </a:cubicBezTo>
                  <a:cubicBezTo>
                    <a:pt x="4678914" y="1537648"/>
                    <a:pt x="6830" y="1726442"/>
                    <a:pt x="6" y="2101755"/>
                  </a:cubicBezTo>
                  <a:cubicBezTo>
                    <a:pt x="-6818" y="2477068"/>
                    <a:pt x="4995086" y="3562065"/>
                    <a:pt x="4995086" y="3562065"/>
                  </a:cubicBezTo>
                  <a:lnTo>
                    <a:pt x="4995086" y="3562065"/>
                  </a:lnTo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/>
            <p:nvPr/>
          </p:nvGrpSpPr>
          <p:grpSpPr>
            <a:xfrm>
              <a:off x="-11222" y="1196752"/>
              <a:ext cx="9552643" cy="5620386"/>
              <a:chOff x="-11222" y="1196752"/>
              <a:chExt cx="9552643" cy="5620386"/>
            </a:xfrm>
          </p:grpSpPr>
          <p:sp>
            <p:nvSpPr>
              <p:cNvPr id="28" name="Vrije vorm 27"/>
              <p:cNvSpPr/>
              <p:nvPr/>
            </p:nvSpPr>
            <p:spPr>
              <a:xfrm>
                <a:off x="1259632" y="1739143"/>
                <a:ext cx="5781880" cy="3562065"/>
              </a:xfrm>
              <a:custGeom>
                <a:avLst/>
                <a:gdLst>
                  <a:gd name="connsiteX0" fmla="*/ 3398298 w 5781880"/>
                  <a:gd name="connsiteY0" fmla="*/ 0 h 3562065"/>
                  <a:gd name="connsiteX1" fmla="*/ 5759361 w 5781880"/>
                  <a:gd name="connsiteY1" fmla="*/ 477671 h 3562065"/>
                  <a:gd name="connsiteX2" fmla="*/ 2142704 w 5781880"/>
                  <a:gd name="connsiteY2" fmla="*/ 736979 h 3562065"/>
                  <a:gd name="connsiteX3" fmla="*/ 5036030 w 5781880"/>
                  <a:gd name="connsiteY3" fmla="*/ 1310185 h 3562065"/>
                  <a:gd name="connsiteX4" fmla="*/ 6 w 5781880"/>
                  <a:gd name="connsiteY4" fmla="*/ 2101755 h 3562065"/>
                  <a:gd name="connsiteX5" fmla="*/ 4995086 w 5781880"/>
                  <a:gd name="connsiteY5" fmla="*/ 3562065 h 3562065"/>
                  <a:gd name="connsiteX6" fmla="*/ 4995086 w 5781880"/>
                  <a:gd name="connsiteY6" fmla="*/ 3562065 h 356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81880" h="3562065">
                    <a:moveTo>
                      <a:pt x="3398298" y="0"/>
                    </a:moveTo>
                    <a:cubicBezTo>
                      <a:pt x="4683462" y="177420"/>
                      <a:pt x="5968627" y="354841"/>
                      <a:pt x="5759361" y="477671"/>
                    </a:cubicBezTo>
                    <a:cubicBezTo>
                      <a:pt x="5550095" y="600501"/>
                      <a:pt x="2263259" y="598227"/>
                      <a:pt x="2142704" y="736979"/>
                    </a:cubicBezTo>
                    <a:cubicBezTo>
                      <a:pt x="2022149" y="875731"/>
                      <a:pt x="5393146" y="1082722"/>
                      <a:pt x="5036030" y="1310185"/>
                    </a:cubicBezTo>
                    <a:cubicBezTo>
                      <a:pt x="4678914" y="1537648"/>
                      <a:pt x="6830" y="1726442"/>
                      <a:pt x="6" y="2101755"/>
                    </a:cubicBezTo>
                    <a:cubicBezTo>
                      <a:pt x="-6818" y="2477068"/>
                      <a:pt x="4995086" y="3562065"/>
                      <a:pt x="4995086" y="3562065"/>
                    </a:cubicBezTo>
                    <a:lnTo>
                      <a:pt x="4995086" y="3562065"/>
                    </a:lnTo>
                  </a:path>
                </a:pathLst>
              </a:custGeom>
              <a:ln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29" name="Group 44"/>
              <p:cNvGrpSpPr>
                <a:grpSpLocks/>
              </p:cNvGrpSpPr>
              <p:nvPr/>
            </p:nvGrpSpPr>
            <p:grpSpPr bwMode="auto">
              <a:xfrm>
                <a:off x="7040451" y="1196752"/>
                <a:ext cx="2051050" cy="1544637"/>
                <a:chOff x="4468" y="699"/>
                <a:chExt cx="1292" cy="973"/>
              </a:xfrm>
            </p:grpSpPr>
            <p:pic>
              <p:nvPicPr>
                <p:cNvPr id="30" name="Picture 20" descr="kaft paar 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2" y="699"/>
                  <a:ext cx="524" cy="6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468" y="1207"/>
                  <a:ext cx="1292" cy="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nl-NL" sz="12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1992</a:t>
                  </a:r>
                  <a:endParaRPr lang="en-GB" altLang="nl-NL" sz="1200" dirty="0">
                    <a:solidFill>
                      <a:srgbClr val="990033"/>
                    </a:solidFill>
                    <a:latin typeface="Arial" pitchFamily="34" charset="0"/>
                  </a:endParaRPr>
                </a:p>
                <a:p>
                  <a:pPr>
                    <a:spcBef>
                      <a:spcPct val="50000"/>
                    </a:spcBef>
                  </a:pPr>
                  <a:r>
                    <a:rPr lang="en-GB" altLang="nl-NL" sz="1200" dirty="0">
                      <a:solidFill>
                        <a:srgbClr val="990033"/>
                      </a:solidFill>
                      <a:latin typeface="Arial" pitchFamily="34" charset="0"/>
                    </a:rPr>
                    <a:t>Introduction of </a:t>
                  </a:r>
                  <a:r>
                    <a:rPr lang="en-GB" altLang="nl-NL" sz="12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the Sustainable </a:t>
                  </a:r>
                  <a:r>
                    <a:rPr lang="en-GB" altLang="nl-NL" sz="1200" dirty="0">
                      <a:solidFill>
                        <a:srgbClr val="990033"/>
                      </a:solidFill>
                      <a:latin typeface="Arial" pitchFamily="34" charset="0"/>
                    </a:rPr>
                    <a:t>Safety vision</a:t>
                  </a:r>
                </a:p>
              </p:txBody>
            </p:sp>
          </p:grpSp>
          <p:grpSp>
            <p:nvGrpSpPr>
              <p:cNvPr id="32" name="Groep 31"/>
              <p:cNvGrpSpPr/>
              <p:nvPr/>
            </p:nvGrpSpPr>
            <p:grpSpPr>
              <a:xfrm>
                <a:off x="6444208" y="2940825"/>
                <a:ext cx="3097213" cy="1353173"/>
                <a:chOff x="5867400" y="2997200"/>
                <a:chExt cx="3097213" cy="1353173"/>
              </a:xfrm>
            </p:grpSpPr>
            <p:pic>
              <p:nvPicPr>
                <p:cNvPr id="33" name="Afbeelding 3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7765" y="3550720"/>
                  <a:ext cx="1201664" cy="799653"/>
                </a:xfrm>
                <a:prstGeom prst="rect">
                  <a:avLst/>
                </a:prstGeom>
              </p:spPr>
            </p:pic>
            <p:sp>
              <p:nvSpPr>
                <p:cNvPr id="3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5867400" y="2997200"/>
                  <a:ext cx="3097213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342900" indent="-342900">
                    <a:buAutoNum type="arabicPlain" startAt="1997"/>
                  </a:pPr>
                  <a:r>
                    <a:rPr lang="en-GB" altLang="nl-NL" sz="16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-2002 </a:t>
                  </a:r>
                </a:p>
                <a:p>
                  <a:r>
                    <a:rPr lang="en-GB" altLang="nl-NL" sz="16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Start-up programme</a:t>
                  </a:r>
                  <a:endParaRPr lang="en-GB" altLang="nl-NL" sz="1600" dirty="0">
                    <a:solidFill>
                      <a:srgbClr val="990033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6" name="Groep 5"/>
              <p:cNvGrpSpPr/>
              <p:nvPr/>
            </p:nvGrpSpPr>
            <p:grpSpPr>
              <a:xfrm>
                <a:off x="611560" y="1650133"/>
                <a:ext cx="2635515" cy="1269685"/>
                <a:chOff x="611560" y="1650133"/>
                <a:chExt cx="2635515" cy="1269685"/>
              </a:xfrm>
            </p:grpSpPr>
            <p:sp>
              <p:nvSpPr>
                <p:cNvPr id="3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611560" y="2396598"/>
                  <a:ext cx="2635515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GB" altLang="nl-NL" sz="1400" dirty="0">
                      <a:solidFill>
                        <a:srgbClr val="990033"/>
                      </a:solidFill>
                      <a:latin typeface="Arial" pitchFamily="34" charset="0"/>
                    </a:rPr>
                    <a:t>1995</a:t>
                  </a:r>
                </a:p>
                <a:p>
                  <a:pPr algn="r"/>
                  <a:r>
                    <a:rPr lang="en-GB" altLang="nl-NL" sz="1400" dirty="0">
                      <a:solidFill>
                        <a:srgbClr val="990033"/>
                      </a:solidFill>
                      <a:latin typeface="Arial" pitchFamily="34" charset="0"/>
                    </a:rPr>
                    <a:t>Start of </a:t>
                  </a:r>
                  <a:r>
                    <a:rPr lang="en-GB" altLang="nl-NL" sz="14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demonstration </a:t>
                  </a:r>
                  <a:r>
                    <a:rPr lang="en-GB" altLang="nl-NL" sz="1400" dirty="0">
                      <a:solidFill>
                        <a:srgbClr val="990033"/>
                      </a:solidFill>
                      <a:latin typeface="Arial" pitchFamily="34" charset="0"/>
                    </a:rPr>
                    <a:t>projects</a:t>
                  </a:r>
                </a:p>
              </p:txBody>
            </p:sp>
            <p:grpSp>
              <p:nvGrpSpPr>
                <p:cNvPr id="5" name="Groep 4"/>
                <p:cNvGrpSpPr/>
                <p:nvPr/>
              </p:nvGrpSpPr>
              <p:grpSpPr>
                <a:xfrm>
                  <a:off x="1175792" y="1650133"/>
                  <a:ext cx="1524000" cy="1000125"/>
                  <a:chOff x="971600" y="1650133"/>
                  <a:chExt cx="1524000" cy="1000125"/>
                </a:xfrm>
              </p:grpSpPr>
              <p:pic>
                <p:nvPicPr>
                  <p:cNvPr id="1945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1600" y="1650133"/>
                    <a:ext cx="1524000" cy="1000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" name="Rechthoek 3"/>
                  <p:cNvSpPr/>
                  <p:nvPr/>
                </p:nvSpPr>
                <p:spPr>
                  <a:xfrm>
                    <a:off x="2123728" y="2396598"/>
                    <a:ext cx="371872" cy="2536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</p:grpSp>
          <p:grpSp>
            <p:nvGrpSpPr>
              <p:cNvPr id="36" name="Group 43"/>
              <p:cNvGrpSpPr>
                <a:grpSpLocks/>
              </p:cNvGrpSpPr>
              <p:nvPr/>
            </p:nvGrpSpPr>
            <p:grpSpPr bwMode="auto">
              <a:xfrm>
                <a:off x="-11222" y="3717031"/>
                <a:ext cx="3806825" cy="2809875"/>
                <a:chOff x="1411" y="2001"/>
                <a:chExt cx="2398" cy="1770"/>
              </a:xfrm>
            </p:grpSpPr>
            <p:pic>
              <p:nvPicPr>
                <p:cNvPr id="37" name="Picture 21" descr="kaft van het boek_UK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2" y="2683"/>
                  <a:ext cx="779" cy="1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1411" y="2001"/>
                  <a:ext cx="2398" cy="5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GB" altLang="nl-NL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2005/2006</a:t>
                  </a:r>
                  <a:endParaRPr lang="en-GB" altLang="nl-NL" dirty="0">
                    <a:solidFill>
                      <a:srgbClr val="990033"/>
                    </a:solidFill>
                    <a:latin typeface="Arial" pitchFamily="34" charset="0"/>
                  </a:endParaRPr>
                </a:p>
                <a:p>
                  <a:r>
                    <a:rPr lang="en-GB" altLang="nl-NL" dirty="0">
                      <a:solidFill>
                        <a:srgbClr val="990033"/>
                      </a:solidFill>
                      <a:latin typeface="Arial" pitchFamily="34" charset="0"/>
                    </a:rPr>
                    <a:t>Launch of the </a:t>
                  </a:r>
                  <a:endParaRPr lang="en-GB" altLang="nl-NL" dirty="0" smtClean="0">
                    <a:solidFill>
                      <a:srgbClr val="990033"/>
                    </a:solidFill>
                    <a:latin typeface="Arial" pitchFamily="34" charset="0"/>
                  </a:endParaRPr>
                </a:p>
                <a:p>
                  <a:r>
                    <a:rPr lang="en-GB" altLang="nl-NL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first advanced version</a:t>
                  </a:r>
                  <a:endParaRPr lang="en-GB" altLang="nl-NL" dirty="0">
                    <a:solidFill>
                      <a:srgbClr val="990033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9" name="Groep 8"/>
              <p:cNvGrpSpPr/>
              <p:nvPr/>
            </p:nvGrpSpPr>
            <p:grpSpPr>
              <a:xfrm>
                <a:off x="4722305" y="4795748"/>
                <a:ext cx="3759596" cy="2021390"/>
                <a:chOff x="5292080" y="4819167"/>
                <a:chExt cx="3759596" cy="2021390"/>
              </a:xfrm>
            </p:grpSpPr>
            <p:sp>
              <p:nvSpPr>
                <p:cNvPr id="4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292080" y="5516582"/>
                  <a:ext cx="2587626" cy="1323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GB" altLang="nl-NL" sz="20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2017</a:t>
                  </a:r>
                  <a:endParaRPr lang="en-GB" altLang="nl-NL" sz="2000" dirty="0">
                    <a:solidFill>
                      <a:srgbClr val="990033"/>
                    </a:solidFill>
                    <a:latin typeface="Arial" pitchFamily="34" charset="0"/>
                  </a:endParaRPr>
                </a:p>
                <a:p>
                  <a:r>
                    <a:rPr lang="en-GB" altLang="nl-NL" sz="2000" dirty="0" smtClean="0">
                      <a:solidFill>
                        <a:srgbClr val="990033"/>
                      </a:solidFill>
                      <a:latin typeface="Arial" pitchFamily="34" charset="0"/>
                    </a:rPr>
                    <a:t>Preparations for second advanced version</a:t>
                  </a:r>
                  <a:endParaRPr lang="en-GB" altLang="nl-NL" sz="2000" dirty="0">
                    <a:solidFill>
                      <a:srgbClr val="990033"/>
                    </a:solidFill>
                    <a:latin typeface="Arial" pitchFamily="34" charset="0"/>
                  </a:endParaRPr>
                </a:p>
              </p:txBody>
            </p:sp>
            <p:grpSp>
              <p:nvGrpSpPr>
                <p:cNvPr id="8" name="Groep 7"/>
                <p:cNvGrpSpPr/>
                <p:nvPr/>
              </p:nvGrpSpPr>
              <p:grpSpPr>
                <a:xfrm>
                  <a:off x="7650051" y="4819167"/>
                  <a:ext cx="1401625" cy="2001838"/>
                  <a:chOff x="7650051" y="4819167"/>
                  <a:chExt cx="1401625" cy="2001838"/>
                </a:xfrm>
              </p:grpSpPr>
              <p:sp>
                <p:nvSpPr>
                  <p:cNvPr id="7" name="Rechthoek 6"/>
                  <p:cNvSpPr/>
                  <p:nvPr/>
                </p:nvSpPr>
                <p:spPr>
                  <a:xfrm>
                    <a:off x="7650051" y="4819167"/>
                    <a:ext cx="1401625" cy="2001838"/>
                  </a:xfrm>
                  <a:prstGeom prst="rect">
                    <a:avLst/>
                  </a:prstGeom>
                  <a:solidFill>
                    <a:srgbClr val="7E0039"/>
                  </a:solidFill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pic>
                <p:nvPicPr>
                  <p:cNvPr id="19460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artisticGlas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02354" y="4969600"/>
                    <a:ext cx="1297018" cy="862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8609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34427" y="0"/>
            <a:ext cx="6356758" cy="1324141"/>
          </a:xfrm>
        </p:spPr>
        <p:txBody>
          <a:bodyPr/>
          <a:lstStyle/>
          <a:p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words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323528" y="1331590"/>
            <a:ext cx="8352928" cy="2745482"/>
          </a:xfrm>
        </p:spPr>
        <p:txBody>
          <a:bodyPr/>
          <a:lstStyle/>
          <a:p>
            <a:r>
              <a:rPr lang="nl-NL" sz="2800" dirty="0" smtClean="0"/>
              <a:t>‘</a:t>
            </a:r>
            <a:r>
              <a:rPr lang="nl-NL" sz="2800" dirty="0" err="1" smtClean="0"/>
              <a:t>Sustainable</a:t>
            </a:r>
            <a:r>
              <a:rPr lang="nl-NL" sz="2800" dirty="0" smtClean="0"/>
              <a:t>’ as in UN </a:t>
            </a:r>
            <a:r>
              <a:rPr lang="nl-NL" sz="2800" dirty="0" err="1" smtClean="0"/>
              <a:t>Brundtland</a:t>
            </a:r>
            <a:r>
              <a:rPr lang="nl-NL" sz="2800" dirty="0" smtClean="0"/>
              <a:t>-report (1987) on </a:t>
            </a:r>
            <a:r>
              <a:rPr lang="nl-NL" sz="2800" dirty="0" err="1" smtClean="0"/>
              <a:t>sustainable</a:t>
            </a:r>
            <a:r>
              <a:rPr lang="nl-NL" sz="2800" dirty="0" smtClean="0"/>
              <a:t> development</a:t>
            </a:r>
          </a:p>
          <a:p>
            <a:r>
              <a:rPr lang="nl-NL" sz="2800" i="1" dirty="0" smtClean="0"/>
              <a:t>“…a development </a:t>
            </a:r>
            <a:r>
              <a:rPr lang="nl-NL" sz="2800" i="1" dirty="0" err="1" smtClean="0"/>
              <a:t>that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meets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the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needs</a:t>
            </a:r>
            <a:r>
              <a:rPr lang="nl-NL" sz="2800" i="1" dirty="0" smtClean="0"/>
              <a:t> of </a:t>
            </a:r>
            <a:r>
              <a:rPr lang="nl-NL" sz="2800" i="1" dirty="0" err="1" smtClean="0"/>
              <a:t>the</a:t>
            </a:r>
            <a:r>
              <a:rPr lang="nl-NL" sz="2800" i="1" dirty="0" smtClean="0"/>
              <a:t> present without </a:t>
            </a:r>
            <a:r>
              <a:rPr lang="nl-NL" sz="2800" i="1" dirty="0" err="1" smtClean="0"/>
              <a:t>compromising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the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ability</a:t>
            </a:r>
            <a:r>
              <a:rPr lang="nl-NL" sz="2800" i="1" dirty="0" smtClean="0"/>
              <a:t> of </a:t>
            </a:r>
            <a:r>
              <a:rPr lang="nl-NL" sz="2800" i="1" dirty="0" err="1" smtClean="0"/>
              <a:t>future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generations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to</a:t>
            </a:r>
            <a:r>
              <a:rPr lang="nl-NL" sz="2800" i="1" dirty="0" smtClean="0"/>
              <a:t> meet </a:t>
            </a:r>
            <a:r>
              <a:rPr lang="nl-NL" sz="2800" i="1" dirty="0" err="1" smtClean="0"/>
              <a:t>their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own</a:t>
            </a:r>
            <a:r>
              <a:rPr lang="nl-NL" sz="2800" i="1" dirty="0" smtClean="0"/>
              <a:t> </a:t>
            </a:r>
            <a:r>
              <a:rPr lang="nl-NL" sz="2800" i="1" dirty="0" err="1" smtClean="0"/>
              <a:t>needs</a:t>
            </a:r>
            <a:r>
              <a:rPr lang="nl-NL" sz="2800" i="1" dirty="0" smtClean="0"/>
              <a:t>.”</a:t>
            </a:r>
            <a:endParaRPr lang="nl-NL" sz="2800" i="1" dirty="0"/>
          </a:p>
          <a:p>
            <a:endParaRPr lang="nl-NL" sz="3200" dirty="0" smtClean="0"/>
          </a:p>
          <a:p>
            <a:pPr lvl="1"/>
            <a:endParaRPr lang="nl-NL" sz="1600" dirty="0"/>
          </a:p>
          <a:p>
            <a:pPr lvl="1"/>
            <a:endParaRPr lang="nl-NL" sz="16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4465121" cy="16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12" y="3284984"/>
            <a:ext cx="2069286" cy="309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0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17663</TotalTime>
  <Words>1390</Words>
  <Application>Microsoft Office PowerPoint</Application>
  <PresentationFormat>Diavoorstelling (4:3)</PresentationFormat>
  <Paragraphs>329</Paragraphs>
  <Slides>31</Slides>
  <Notes>29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3" baseType="lpstr">
      <vt:lpstr>Aangepast ontwerp</vt:lpstr>
      <vt:lpstr>Grafiek</vt:lpstr>
      <vt:lpstr>The safe system approach in the Netherlands: adoption, implementation and lessons learned </vt:lpstr>
      <vt:lpstr>International ranking</vt:lpstr>
      <vt:lpstr>Road safety figures</vt:lpstr>
      <vt:lpstr>Our traffic context</vt:lpstr>
      <vt:lpstr>Historical development of safety visions</vt:lpstr>
      <vt:lpstr>Safe Traffic System and Vision Zero developments</vt:lpstr>
      <vt:lpstr>PowerPoint-presentatie</vt:lpstr>
      <vt:lpstr>Sustainable Safety history</vt:lpstr>
      <vt:lpstr>Some words on the title</vt:lpstr>
      <vt:lpstr>Core of Sustainable Safety - goals</vt:lpstr>
      <vt:lpstr>Core of Sustainable Safety – human measure</vt:lpstr>
      <vt:lpstr>Core of Sustainable Safety – proactive approach </vt:lpstr>
      <vt:lpstr>How to deal with the ‘human measure’?</vt:lpstr>
      <vt:lpstr>Safety principles</vt:lpstr>
      <vt:lpstr>Functionality of roads</vt:lpstr>
      <vt:lpstr>Homogeneity in mass, speed and driving direction</vt:lpstr>
      <vt:lpstr>Forgivingness: physical and social</vt:lpstr>
      <vt:lpstr>Predictability of road layout and traffic behaviour</vt:lpstr>
      <vt:lpstr>State awareness of the road user</vt:lpstr>
      <vt:lpstr>PowerPoint-presentatie</vt:lpstr>
      <vt:lpstr>Demonstration projects</vt:lpstr>
      <vt:lpstr>Startup programme</vt:lpstr>
      <vt:lpstr>Total road safety effects</vt:lpstr>
      <vt:lpstr>Lessons learned in practice</vt:lpstr>
      <vt:lpstr>PowerPoint-presentatie</vt:lpstr>
      <vt:lpstr>Elements for an update </vt:lpstr>
      <vt:lpstr>Trends &amp; developments</vt:lpstr>
      <vt:lpstr>PowerPoint-presentatie</vt:lpstr>
      <vt:lpstr>PowerPoint-presentatie</vt:lpstr>
      <vt:lpstr>To conclude</vt:lpstr>
      <vt:lpstr>PowerPoint-presentatie</vt:lpstr>
    </vt:vector>
  </TitlesOfParts>
  <Company>SWOV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Veilig verkeer =  effectief mensenwerk</dc:title>
  <dc:creator>Houtenbos, mw. dr. M. (Maura)</dc:creator>
  <cp:lastModifiedBy>Aarts, mw. dr. L.T. (Letty)</cp:lastModifiedBy>
  <cp:revision>497</cp:revision>
  <cp:lastPrinted>2017-05-10T16:00:03Z</cp:lastPrinted>
  <dcterms:created xsi:type="dcterms:W3CDTF">2015-10-26T14:36:31Z</dcterms:created>
  <dcterms:modified xsi:type="dcterms:W3CDTF">2017-09-26T07:22:28Z</dcterms:modified>
</cp:coreProperties>
</file>